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embeddings/Microsoft_Equation5.bin" ContentType="application/vnd.openxmlformats-officedocument.oleObject"/>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embeddings/Microsoft_Equation9.bin" ContentType="application/vnd.openxmlformats-officedocument.oleObject"/>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embeddings/Microsoft_Equation13.bin" ContentType="application/vnd.openxmlformats-officedocument.oleObject"/>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embeddings/Microsoft_Equation2.bin" ContentType="application/vnd.openxmlformats-officedocument.oleObject"/>
  <Default Extension="tiff" ContentType="image/tiff"/>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embeddings/Microsoft_Equation6.bin" ContentType="application/vnd.openxmlformats-officedocument.oleObject"/>
  <Override PartName="/ppt/slides/slide20.xml" ContentType="application/vnd.openxmlformats-officedocument.presentationml.slide+xml"/>
  <Override PartName="/ppt/presProps.xml" ContentType="application/vnd.openxmlformats-officedocument.presentationml.presProps+xml"/>
  <Override PartName="/ppt/embeddings/Microsoft_Equation10.bin" ContentType="application/vnd.openxmlformats-officedocument.oleObject"/>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embeddings/Microsoft_Equation3.bin" ContentType="application/vnd.openxmlformats-officedocument.oleObject"/>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embeddings/Microsoft_Equation7.bin" ContentType="application/vnd.openxmlformats-officedocument.oleObject"/>
  <Override PartName="/ppt/slides/slide21.xml" ContentType="application/vnd.openxmlformats-officedocument.presentationml.slide+xml"/>
  <Override PartName="/ppt/slides/slide40.xml" ContentType="application/vnd.openxmlformats-officedocument.presentationml.slide+xml"/>
  <Override PartName="/ppt/embeddings/Microsoft_Equation11.bin" ContentType="application/vnd.openxmlformats-officedocument.oleObject"/>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embeddings/Microsoft_Equation4.bin" ContentType="application/vnd.openxmlformats-officedocument.oleObject"/>
  <Override PartName="/ppt/notesSlides/notesSlide10.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embeddings/Microsoft_Equation8.bin" ContentType="application/vnd.openxmlformats-officedocument.oleObject"/>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embeddings/Microsoft_Equation12.bin" ContentType="application/vnd.openxmlformats-officedocument.oleObject"/>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embeddings/Microsoft_Equation1.bin" ContentType="application/vnd.openxmlformats-officedocument.oleObject"/>
  <Override PartName="/ppt/slides/slide6.xml" ContentType="application/vnd.openxmlformats-officedocument.presentationml.slide+xml"/>
  <Default Extension="pdf" ContentType="application/pdf"/>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7"/>
  </p:notesMasterIdLst>
  <p:sldIdLst>
    <p:sldId id="256" r:id="rId2"/>
    <p:sldId id="364" r:id="rId3"/>
    <p:sldId id="353" r:id="rId4"/>
    <p:sldId id="283" r:id="rId5"/>
    <p:sldId id="285" r:id="rId6"/>
    <p:sldId id="286" r:id="rId7"/>
    <p:sldId id="351" r:id="rId8"/>
    <p:sldId id="363" r:id="rId9"/>
    <p:sldId id="290" r:id="rId10"/>
    <p:sldId id="291" r:id="rId11"/>
    <p:sldId id="292" r:id="rId12"/>
    <p:sldId id="293" r:id="rId13"/>
    <p:sldId id="294" r:id="rId14"/>
    <p:sldId id="350" r:id="rId15"/>
    <p:sldId id="352" r:id="rId16"/>
    <p:sldId id="365" r:id="rId17"/>
    <p:sldId id="366" r:id="rId18"/>
    <p:sldId id="367" r:id="rId19"/>
    <p:sldId id="368" r:id="rId20"/>
    <p:sldId id="295" r:id="rId21"/>
    <p:sldId id="296" r:id="rId22"/>
    <p:sldId id="297" r:id="rId23"/>
    <p:sldId id="298" r:id="rId24"/>
    <p:sldId id="299" r:id="rId25"/>
    <p:sldId id="300" r:id="rId26"/>
    <p:sldId id="301" r:id="rId27"/>
    <p:sldId id="302" r:id="rId28"/>
    <p:sldId id="303" r:id="rId29"/>
    <p:sldId id="305" r:id="rId30"/>
    <p:sldId id="306" r:id="rId31"/>
    <p:sldId id="307" r:id="rId32"/>
    <p:sldId id="308" r:id="rId33"/>
    <p:sldId id="309" r:id="rId34"/>
    <p:sldId id="310" r:id="rId35"/>
    <p:sldId id="311" r:id="rId36"/>
    <p:sldId id="312" r:id="rId37"/>
    <p:sldId id="313" r:id="rId38"/>
    <p:sldId id="317" r:id="rId39"/>
    <p:sldId id="318" r:id="rId40"/>
    <p:sldId id="319" r:id="rId41"/>
    <p:sldId id="320" r:id="rId42"/>
    <p:sldId id="321" r:id="rId43"/>
    <p:sldId id="322" r:id="rId44"/>
    <p:sldId id="323" r:id="rId45"/>
    <p:sldId id="324" r:id="rId46"/>
    <p:sldId id="357" r:id="rId47"/>
    <p:sldId id="327" r:id="rId48"/>
    <p:sldId id="335" r:id="rId49"/>
    <p:sldId id="369" r:id="rId50"/>
    <p:sldId id="371" r:id="rId51"/>
    <p:sldId id="372" r:id="rId52"/>
    <p:sldId id="373" r:id="rId53"/>
    <p:sldId id="325" r:id="rId54"/>
    <p:sldId id="326" r:id="rId55"/>
    <p:sldId id="340" r:id="rId56"/>
    <p:sldId id="341" r:id="rId57"/>
    <p:sldId id="342" r:id="rId58"/>
    <p:sldId id="345" r:id="rId59"/>
    <p:sldId id="343" r:id="rId60"/>
    <p:sldId id="344" r:id="rId61"/>
    <p:sldId id="346" r:id="rId62"/>
    <p:sldId id="347" r:id="rId63"/>
    <p:sldId id="348" r:id="rId64"/>
    <p:sldId id="349" r:id="rId65"/>
    <p:sldId id="334" r:id="rId66"/>
    <p:sldId id="336" r:id="rId67"/>
    <p:sldId id="354" r:id="rId68"/>
    <p:sldId id="355" r:id="rId69"/>
    <p:sldId id="337" r:id="rId70"/>
    <p:sldId id="338" r:id="rId71"/>
    <p:sldId id="339" r:id="rId72"/>
    <p:sldId id="356" r:id="rId73"/>
    <p:sldId id="359" r:id="rId74"/>
    <p:sldId id="360" r:id="rId75"/>
    <p:sldId id="358" r:id="rId76"/>
    <p:sldId id="361" r:id="rId77"/>
    <p:sldId id="362" r:id="rId78"/>
    <p:sldId id="328" r:id="rId79"/>
    <p:sldId id="329" r:id="rId80"/>
    <p:sldId id="330" r:id="rId81"/>
    <p:sldId id="331" r:id="rId82"/>
    <p:sldId id="332" r:id="rId83"/>
    <p:sldId id="333" r:id="rId84"/>
    <p:sldId id="260" r:id="rId85"/>
    <p:sldId id="289"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5545" autoAdjust="0"/>
  </p:normalViewPr>
  <p:slideViewPr>
    <p:cSldViewPr snapToGrid="0" snapToObjects="1" showGuides="1">
      <p:cViewPr>
        <p:scale>
          <a:sx n="100" d="100"/>
          <a:sy n="100" d="100"/>
        </p:scale>
        <p:origin x="-1024" y="-22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ict"/><Relationship Id="rId2" Type="http://schemas.openxmlformats.org/officeDocument/2006/relationships/image" Target="../media/image7.pict"/><Relationship Id="rId3" Type="http://schemas.openxmlformats.org/officeDocument/2006/relationships/image" Target="../media/image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ict"/><Relationship Id="rId2" Type="http://schemas.openxmlformats.org/officeDocument/2006/relationships/image" Target="../media/image12.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ict"/><Relationship Id="rId2" Type="http://schemas.openxmlformats.org/officeDocument/2006/relationships/image" Target="../media/image21.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ict"/><Relationship Id="rId2" Type="http://schemas.openxmlformats.org/officeDocument/2006/relationships/image" Target="../media/image2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02235-7D17-524C-918D-2BB15CC273FE}" type="datetimeFigureOut">
              <a:rPr lang="en-US" smtClean="0"/>
              <a:pPr/>
              <a:t>8/18/15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E33F8-C89E-D248-8DC6-5FCCE583D1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114EE7C-8AD2-AC43-A489-D433C664315D}" type="slidenum">
              <a:rPr lang="en-US"/>
              <a:pPr/>
              <a:t>21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150E65-6252-A744-B7E6-A75DD4E61601}" type="slidenum">
              <a:rPr lang="en-US" smtClean="0"/>
              <a:pPr/>
              <a:t>30</a:t>
            </a:fld>
            <a:endParaRPr lang="en-US"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C54208C-D3F0-7A4B-87E0-70273D091963}" type="slidenum">
              <a:rPr lang="en-US"/>
              <a:pPr/>
              <a:t>56</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C54208C-D3F0-7A4B-87E0-70273D091963}" type="slidenum">
              <a:rPr lang="en-US"/>
              <a:pPr/>
              <a:t>58</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1280617-9F2F-3649-BC24-C03515BBEA05}" type="slidenum">
              <a:rPr lang="en-US"/>
              <a:pPr/>
              <a:t>59</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712B819-F7EB-3546-914B-59BCA3FAC33C}" type="slidenum">
              <a:rPr lang="en-US"/>
              <a:pPr/>
              <a:t>60</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19B8BDB-234E-3740-9095-5AAB7E719E15}" type="slidenum">
              <a:rPr lang="en-US"/>
              <a:pPr/>
              <a:t>62</a:t>
            </a:fld>
            <a:endParaRPr lang="en-US"/>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B4A0606-580C-5E4C-B633-46662F654B39}" type="slidenum">
              <a:rPr lang="en-US"/>
              <a:pPr/>
              <a:t>63</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B4A0606-580C-5E4C-B633-46662F654B39}" type="slidenum">
              <a:rPr lang="en-US"/>
              <a:pPr/>
              <a:t>64</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B929B2B-C447-FB41-A998-68BE6F36131F}" type="slidenum">
              <a:rPr lang="en-US"/>
              <a:pPr/>
              <a:t>22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84775A4-1196-F749-B47B-6081E5D6C3A5}" type="slidenum">
              <a:rPr lang="en-US"/>
              <a:pPr/>
              <a:t>23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4DF287A-BAEB-D748-82EB-D497E2C2AE91}" type="slidenum">
              <a:rPr lang="en-US"/>
              <a:pPr/>
              <a:t>24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31BE8A3-5744-794E-A1C0-D3B158C0ACC9}" type="slidenum">
              <a:rPr lang="en-US"/>
              <a:pPr/>
              <a:t>25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A3AFE38-97EF-8C4B-93BB-DE161DA344FD}" type="slidenum">
              <a:rPr lang="en-US"/>
              <a:pPr/>
              <a:t>26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C510B78-30D8-6040-8825-9B21D140A278}" type="slidenum">
              <a:rPr lang="en-US"/>
              <a:pPr/>
              <a:t>27</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0C51DA9-38E5-274F-ADAD-B08CCBF64A72}" type="slidenum">
              <a:rPr lang="en-US"/>
              <a:pPr/>
              <a:t>28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C054F5-822C-BC4C-B482-63D0B4143E37}" type="slidenum">
              <a:rPr lang="en-US" smtClean="0"/>
              <a:pPr/>
              <a:t>29</a:t>
            </a:fld>
            <a:endParaRPr lang="en-US"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DB1E7-206F-F64A-8248-5241B6D27C54}" type="datetimeFigureOut">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DB1E7-206F-F64A-8248-5241B6D27C54}" type="datetimeFigureOut">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DB1E7-206F-F64A-8248-5241B6D27C54}" type="datetimeFigureOut">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DB1E7-206F-F64A-8248-5241B6D27C54}" type="datetimeFigureOut">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DB1E7-206F-F64A-8248-5241B6D27C54}" type="datetimeFigureOut">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DB1E7-206F-F64A-8248-5241B6D27C54}" type="datetimeFigureOut">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DB1E7-206F-F64A-8248-5241B6D27C54}" type="datetimeFigureOut">
              <a:rPr lang="en-US" smtClean="0"/>
              <a:pPr/>
              <a:t>8/18/15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DB1E7-206F-F64A-8248-5241B6D27C54}" type="datetimeFigureOut">
              <a:rPr lang="en-US" smtClean="0"/>
              <a:pPr/>
              <a:t>8/18/15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DB1E7-206F-F64A-8248-5241B6D27C54}" type="datetimeFigureOut">
              <a:rPr lang="en-US" smtClean="0"/>
              <a:pPr/>
              <a:t>8/18/15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DB1E7-206F-F64A-8248-5241B6D27C54}" type="datetimeFigureOut">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DB1E7-206F-F64A-8248-5241B6D27C54}" type="datetimeFigureOut">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DB1E7-206F-F64A-8248-5241B6D27C54}" type="datetimeFigureOut">
              <a:rPr lang="en-US" smtClean="0"/>
              <a:pPr/>
              <a:t>8/18/15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A3872-FB5C-3B4F-8DD2-80046BDACA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nextgenetics.net/?e=51" TargetMode="Externa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7" Type="http://schemas.openxmlformats.org/officeDocument/2006/relationships/oleObject" Target="../embeddings/Microsoft_Equation5.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oleObject" Target="../embeddings/Microsoft_Equation7.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Equation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oleObject" Target="../embeddings/Microsoft_Equation10.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11.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Equation12.bin"/><Relationship Id="rId5" Type="http://schemas.openxmlformats.org/officeDocument/2006/relationships/oleObject" Target="../embeddings/Microsoft_Equation13.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20979621" TargetMode="External"/><Relationship Id="rId3" Type="http://schemas.openxmlformats.org/officeDocument/2006/relationships/hyperlink" Target="http://www.cbil.upenn.edu/BEERS/"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RNA-</a:t>
            </a:r>
            <a:r>
              <a:rPr lang="en-US" dirty="0" err="1" smtClean="0"/>
              <a:t>seq</a:t>
            </a:r>
            <a:r>
              <a:rPr lang="en-US" dirty="0" smtClean="0"/>
              <a:t> part II:</a:t>
            </a:r>
            <a:br>
              <a:rPr lang="en-US" dirty="0" smtClean="0"/>
            </a:br>
            <a:r>
              <a:rPr lang="en-US" dirty="0" smtClean="0"/>
              <a:t>quantification and models for assessing differential </a:t>
            </a:r>
            <a:r>
              <a:rPr lang="en-US" dirty="0" smtClean="0"/>
              <a:t>expression</a:t>
            </a:r>
            <a:br>
              <a:rPr lang="en-US" dirty="0" smtClean="0"/>
            </a:br>
            <a:r>
              <a:rPr lang="en-US" dirty="0" smtClean="0"/>
              <a:t>(at least for some approaches)</a:t>
            </a:r>
            <a:endParaRPr lang="en-US" dirty="0"/>
          </a:p>
        </p:txBody>
      </p:sp>
      <p:sp>
        <p:nvSpPr>
          <p:cNvPr id="3" name="Subtitle 2"/>
          <p:cNvSpPr>
            <a:spLocks noGrp="1"/>
          </p:cNvSpPr>
          <p:nvPr>
            <p:ph type="subTitle" idx="1"/>
          </p:nvPr>
        </p:nvSpPr>
        <p:spPr>
          <a:xfrm>
            <a:off x="1371600" y="4483100"/>
            <a:ext cx="6400800" cy="1155700"/>
          </a:xfrm>
        </p:spPr>
        <p:txBody>
          <a:bodyPr>
            <a:normAutofit lnSpcReduction="10000"/>
          </a:bodyPr>
          <a:lstStyle/>
          <a:p>
            <a:r>
              <a:rPr lang="en-US" dirty="0" smtClean="0"/>
              <a:t>Ian Dworkin</a:t>
            </a:r>
          </a:p>
          <a:p>
            <a:r>
              <a:rPr lang="en-US" dirty="0" smtClean="0"/>
              <a:t>NGS </a:t>
            </a:r>
            <a:r>
              <a:rPr lang="en-US" dirty="0" smtClean="0"/>
              <a:t>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RPKM</a:t>
            </a:r>
            <a:endParaRPr lang="en-US" dirty="0"/>
          </a:p>
        </p:txBody>
      </p:sp>
      <p:sp>
        <p:nvSpPr>
          <p:cNvPr id="3" name="Content Placeholder 2"/>
          <p:cNvSpPr>
            <a:spLocks noGrp="1"/>
          </p:cNvSpPr>
          <p:nvPr>
            <p:ph idx="1"/>
          </p:nvPr>
        </p:nvSpPr>
        <p:spPr>
          <a:xfrm>
            <a:off x="457200" y="1600201"/>
            <a:ext cx="8229600" cy="4171466"/>
          </a:xfrm>
        </p:spPr>
        <p:txBody>
          <a:bodyPr>
            <a:normAutofit/>
          </a:bodyPr>
          <a:lstStyle/>
          <a:p>
            <a:r>
              <a:rPr lang="en-US" dirty="0" smtClean="0"/>
              <a:t>RPKM is not a consistent measure of expression abundance (or relative molar concentration).</a:t>
            </a:r>
          </a:p>
          <a:p>
            <a:endParaRPr lang="en-US" dirty="0" smtClean="0"/>
          </a:p>
          <a:p>
            <a:r>
              <a:rPr lang="en-US" dirty="0" smtClean="0"/>
              <a:t>See</a:t>
            </a:r>
          </a:p>
          <a:p>
            <a:pPr lvl="1"/>
            <a:r>
              <a:rPr lang="en-US" dirty="0" smtClean="0">
                <a:hlinkClick r:id="rId2"/>
              </a:rPr>
              <a:t>http://blog.nextgenetics.net/?e=51</a:t>
            </a:r>
            <a:endParaRPr lang="en-US" dirty="0" smtClean="0"/>
          </a:p>
          <a:p>
            <a:pPr lvl="1"/>
            <a:r>
              <a:rPr lang="en-US" sz="1514" dirty="0" smtClean="0"/>
              <a:t>Wagner et al 2012 Measurement of mRNA abundance using RNA-</a:t>
            </a:r>
            <a:r>
              <a:rPr lang="en-US" sz="1514" dirty="0" err="1" smtClean="0"/>
              <a:t>seq</a:t>
            </a:r>
            <a:r>
              <a:rPr lang="en-US" sz="1514" dirty="0" smtClean="0"/>
              <a:t> data: RPKM measure is inconsistent among samples. Theory </a:t>
            </a:r>
            <a:r>
              <a:rPr lang="en-US" sz="1514" dirty="0" err="1" smtClean="0"/>
              <a:t>Biosci</a:t>
            </a:r>
            <a:endParaRPr lang="en-US" sz="1514"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about Transcripts per million (TPM)</a:t>
            </a:r>
            <a:endParaRPr lang="en-US" dirty="0"/>
          </a:p>
        </p:txBody>
      </p:sp>
      <p:graphicFrame>
        <p:nvGraphicFramePr>
          <p:cNvPr id="47106" name="Object 2"/>
          <p:cNvGraphicFramePr>
            <a:graphicFrameLocks noChangeAspect="1"/>
          </p:cNvGraphicFramePr>
          <p:nvPr/>
        </p:nvGraphicFramePr>
        <p:xfrm>
          <a:off x="1128713" y="1717675"/>
          <a:ext cx="4821237" cy="2422525"/>
        </p:xfrm>
        <a:graphic>
          <a:graphicData uri="http://schemas.openxmlformats.org/presentationml/2006/ole">
            <p:oleObj spid="_x0000_s47106" name="Equation" r:id="rId3" imgW="2755900" imgH="1384300" progId="Equation.3">
              <p:embed/>
            </p:oleObj>
          </a:graphicData>
        </a:graphic>
      </p:graphicFrame>
      <p:sp>
        <p:nvSpPr>
          <p:cNvPr id="4" name="TextBox 3"/>
          <p:cNvSpPr txBox="1"/>
          <p:nvPr/>
        </p:nvSpPr>
        <p:spPr>
          <a:xfrm>
            <a:off x="287528" y="4912479"/>
            <a:ext cx="8420469" cy="369332"/>
          </a:xfrm>
          <a:prstGeom prst="rect">
            <a:avLst/>
          </a:prstGeom>
          <a:noFill/>
        </p:spPr>
        <p:txBody>
          <a:bodyPr wrap="none" rtlCol="0">
            <a:spAutoFit/>
          </a:bodyPr>
          <a:lstStyle/>
          <a:p>
            <a:r>
              <a:rPr lang="en-US" dirty="0" smtClean="0"/>
              <a:t>While TPM is in general more (statistically) consistent, it is still generally not appropriate.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Normalization (for DE) can be much more complicated in practice</a:t>
            </a:r>
            <a:endParaRPr lang="en-US" dirty="0"/>
          </a:p>
        </p:txBody>
      </p:sp>
      <p:sp>
        <p:nvSpPr>
          <p:cNvPr id="3" name="Content Placeholder 2"/>
          <p:cNvSpPr>
            <a:spLocks noGrp="1"/>
          </p:cNvSpPr>
          <p:nvPr>
            <p:ph idx="1"/>
          </p:nvPr>
        </p:nvSpPr>
        <p:spPr/>
        <p:txBody>
          <a:bodyPr/>
          <a:lstStyle/>
          <a:p>
            <a:r>
              <a:rPr lang="en-US" dirty="0" smtClean="0"/>
              <a:t>Why might scaling by total number of reads (sequencing depth) be a misleading quantity to scale by?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Normalization (for DE) can be much more complicated in practice</a:t>
            </a:r>
            <a:endParaRPr lang="en-US" dirty="0"/>
          </a:p>
        </p:txBody>
      </p:sp>
      <p:sp>
        <p:nvSpPr>
          <p:cNvPr id="3" name="Content Placeholder 2"/>
          <p:cNvSpPr>
            <a:spLocks noGrp="1"/>
          </p:cNvSpPr>
          <p:nvPr>
            <p:ph idx="1"/>
          </p:nvPr>
        </p:nvSpPr>
        <p:spPr/>
        <p:txBody>
          <a:bodyPr/>
          <a:lstStyle/>
          <a:p>
            <a:r>
              <a:rPr lang="en-US" dirty="0" smtClean="0"/>
              <a:t>Scaling by total mapped reads (sequencing depth) can be substantially influenced by the small proportion of highly expressed genes.</a:t>
            </a:r>
          </a:p>
          <a:p>
            <a:pPr>
              <a:buNone/>
            </a:pPr>
            <a:r>
              <a:rPr lang="en-US" dirty="0" smtClean="0"/>
              <a:t> (What might happen?)</a:t>
            </a:r>
          </a:p>
          <a:p>
            <a:endParaRPr lang="en-US" dirty="0" smtClean="0"/>
          </a:p>
          <a:p>
            <a:r>
              <a:rPr lang="en-US" dirty="0" smtClean="0"/>
              <a:t>A number of alternatives have been proposed and used (i.e. using </a:t>
            </a:r>
            <a:r>
              <a:rPr lang="en-US" dirty="0" err="1" smtClean="0"/>
              <a:t>quantile</a:t>
            </a:r>
            <a:r>
              <a:rPr lang="en-US" dirty="0" smtClean="0"/>
              <a:t> </a:t>
            </a:r>
            <a:r>
              <a:rPr lang="en-US" dirty="0" smtClean="0"/>
              <a:t>normalization, etc..)</a:t>
            </a:r>
            <a:endParaRPr lang="en-US" dirty="0"/>
          </a:p>
        </p:txBody>
      </p:sp>
      <p:sp>
        <p:nvSpPr>
          <p:cNvPr id="4" name="TextBox 3"/>
          <p:cNvSpPr txBox="1"/>
          <p:nvPr/>
        </p:nvSpPr>
        <p:spPr>
          <a:xfrm>
            <a:off x="1" y="6334780"/>
            <a:ext cx="8686800" cy="523220"/>
          </a:xfrm>
          <a:prstGeom prst="rect">
            <a:avLst/>
          </a:prstGeom>
          <a:noFill/>
        </p:spPr>
        <p:txBody>
          <a:bodyPr wrap="square" rtlCol="0">
            <a:spAutoFit/>
          </a:bodyPr>
          <a:lstStyle/>
          <a:p>
            <a:r>
              <a:rPr lang="en-US" sz="1400" dirty="0" smtClean="0"/>
              <a:t>Bullard, J. H., </a:t>
            </a:r>
            <a:r>
              <a:rPr lang="en-US" sz="1400" dirty="0" err="1" smtClean="0"/>
              <a:t>Purdom</a:t>
            </a:r>
            <a:r>
              <a:rPr lang="en-US" sz="1400" dirty="0" smtClean="0"/>
              <a:t>, E., Hansen, K. D., &amp; </a:t>
            </a:r>
            <a:r>
              <a:rPr lang="en-US" sz="1400" dirty="0" err="1" smtClean="0"/>
              <a:t>Dudoit</a:t>
            </a:r>
            <a:r>
              <a:rPr lang="en-US" sz="1400" dirty="0" smtClean="0"/>
              <a:t>, S. (2010). Evaluation of statistical methods for normalization and differential expression in mRNA-</a:t>
            </a:r>
            <a:r>
              <a:rPr lang="en-US" sz="1400" dirty="0" err="1" smtClean="0"/>
              <a:t>Seq</a:t>
            </a:r>
            <a:r>
              <a:rPr lang="en-US" sz="1400" dirty="0" smtClean="0"/>
              <a:t> experiments. BMC Bioinformatics, 11, 94. doi:10.1186/1471-2105-11-94</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(and normalizing) in practice</a:t>
            </a:r>
            <a:endParaRPr lang="en-US" dirty="0"/>
          </a:p>
        </p:txBody>
      </p:sp>
      <p:sp>
        <p:nvSpPr>
          <p:cNvPr id="3" name="Content Placeholder 2"/>
          <p:cNvSpPr>
            <a:spLocks noGrp="1"/>
          </p:cNvSpPr>
          <p:nvPr>
            <p:ph idx="1"/>
          </p:nvPr>
        </p:nvSpPr>
        <p:spPr/>
        <p:txBody>
          <a:bodyPr/>
          <a:lstStyle/>
          <a:p>
            <a:r>
              <a:rPr lang="en-US" dirty="0" smtClean="0"/>
              <a:t>In practice, we do not want to “pre-scale” our data as is done in F/R-PKM or TPM.</a:t>
            </a:r>
          </a:p>
          <a:p>
            <a:endParaRPr lang="en-US" dirty="0" smtClean="0"/>
          </a:p>
          <a:p>
            <a:r>
              <a:rPr lang="en-US" dirty="0" smtClean="0"/>
              <a:t>Instead we are far better off using a model based approach for normalizing for read-length or library size in the data modeling </a:t>
            </a:r>
            <a:r>
              <a:rPr lang="en-US" i="1" dirty="0" smtClean="0"/>
              <a:t>per se</a:t>
            </a:r>
            <a:r>
              <a:rPr lang="en-US" dirty="0" smtClean="0"/>
              <a:t>. </a:t>
            </a:r>
          </a:p>
          <a:p>
            <a:r>
              <a:rPr lang="en-US" dirty="0" smtClean="0"/>
              <a:t>This is far more flexible.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4925" y="2444258"/>
            <a:ext cx="8229600" cy="1143000"/>
          </a:xfrm>
        </p:spPr>
        <p:txBody>
          <a:bodyPr>
            <a:normAutofit fontScale="90000"/>
          </a:bodyPr>
          <a:lstStyle/>
          <a:p>
            <a:r>
              <a:rPr lang="en-US" dirty="0" smtClean="0"/>
              <a:t>Take home message:</a:t>
            </a:r>
            <a:br>
              <a:rPr lang="en-US" dirty="0" smtClean="0"/>
            </a:br>
            <a:r>
              <a:rPr lang="en-US" dirty="0" smtClean="0"/>
              <a:t>Actual counts should be used as input for differential expression analysis, not (</a:t>
            </a:r>
            <a:r>
              <a:rPr lang="en-US" dirty="0" err="1" smtClean="0"/>
              <a:t>pre)scaled</a:t>
            </a:r>
            <a:r>
              <a:rPr lang="en-US" dirty="0" smtClean="0"/>
              <a:t> measures.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fragments to genes, transcripts, </a:t>
            </a:r>
            <a:r>
              <a:rPr lang="en-US" dirty="0" err="1" smtClean="0"/>
              <a:t>exons</a:t>
            </a:r>
            <a:r>
              <a:rPr lang="en-US" dirty="0" smtClean="0"/>
              <a:t>, </a:t>
            </a:r>
            <a:r>
              <a:rPr lang="en-US" dirty="0" err="1" smtClean="0"/>
              <a:t>kmers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I have been discussing this from a perspective of counting reads to features such as genes or transcripts.</a:t>
            </a:r>
          </a:p>
          <a:p>
            <a:r>
              <a:rPr lang="en-US" dirty="0" smtClean="0"/>
              <a:t>C</a:t>
            </a:r>
            <a:r>
              <a:rPr lang="en-US" dirty="0" smtClean="0"/>
              <a:t>ogent arguments are made to instead use using </a:t>
            </a:r>
            <a:r>
              <a:rPr lang="en-US" dirty="0" err="1" smtClean="0"/>
              <a:t>exons</a:t>
            </a:r>
            <a:r>
              <a:rPr lang="en-US" dirty="0" smtClean="0"/>
              <a:t>, or even individual nucleotides within </a:t>
            </a:r>
            <a:r>
              <a:rPr lang="en-US" dirty="0" err="1" smtClean="0"/>
              <a:t>exons</a:t>
            </a:r>
            <a:r>
              <a:rPr lang="en-US" dirty="0" smtClean="0"/>
              <a:t> (Lauren McIntyre).</a:t>
            </a:r>
          </a:p>
          <a:p>
            <a:r>
              <a:rPr lang="en-US" dirty="0" smtClean="0"/>
              <a:t>Recently a number of approaches of counting </a:t>
            </a:r>
            <a:r>
              <a:rPr lang="en-US" dirty="0" err="1" smtClean="0"/>
              <a:t>kmers</a:t>
            </a:r>
            <a:r>
              <a:rPr lang="en-US" dirty="0" smtClean="0"/>
              <a:t> has become prevalent. These are much faster!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for DE using </a:t>
            </a:r>
            <a:r>
              <a:rPr lang="en-US" dirty="0" err="1" smtClean="0"/>
              <a:t>RNAseq</a:t>
            </a:r>
            <a:r>
              <a:rPr lang="en-US" dirty="0" smtClean="0"/>
              <a:t> is getting much faster.</a:t>
            </a:r>
            <a:endParaRPr lang="en-US" dirty="0"/>
          </a:p>
        </p:txBody>
      </p:sp>
      <p:pic>
        <p:nvPicPr>
          <p:cNvPr id="4" name="Content Placeholder 3" descr="crap.tiff"/>
          <p:cNvPicPr>
            <a:picLocks noGrp="1" noChangeAspect="1"/>
          </p:cNvPicPr>
          <p:nvPr>
            <p:ph idx="1"/>
          </p:nvPr>
        </p:nvPicPr>
        <p:blipFill>
          <a:blip r:embed="rId2"/>
          <a:srcRect l="-34936" r="-34936"/>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err="1" smtClean="0"/>
              <a:t>kmers</a:t>
            </a:r>
            <a:r>
              <a:rPr lang="en-US" dirty="0" smtClean="0"/>
              <a:t> as features for counting</a:t>
            </a:r>
            <a:endParaRPr lang="en-US" dirty="0"/>
          </a:p>
        </p:txBody>
      </p:sp>
      <p:sp>
        <p:nvSpPr>
          <p:cNvPr id="3" name="Content Placeholder 2"/>
          <p:cNvSpPr>
            <a:spLocks noGrp="1"/>
          </p:cNvSpPr>
          <p:nvPr>
            <p:ph idx="1"/>
          </p:nvPr>
        </p:nvSpPr>
        <p:spPr/>
        <p:txBody>
          <a:bodyPr>
            <a:normAutofit lnSpcReduction="10000"/>
          </a:bodyPr>
          <a:lstStyle/>
          <a:p>
            <a:r>
              <a:rPr lang="en-US" dirty="0" smtClean="0"/>
              <a:t>Several tools:</a:t>
            </a:r>
          </a:p>
          <a:p>
            <a:pPr lvl="1"/>
            <a:r>
              <a:rPr lang="en-US" dirty="0" smtClean="0"/>
              <a:t>Sailfish</a:t>
            </a:r>
          </a:p>
          <a:p>
            <a:pPr lvl="1"/>
            <a:r>
              <a:rPr lang="en-US" dirty="0" smtClean="0"/>
              <a:t>RNA-skim</a:t>
            </a:r>
          </a:p>
          <a:p>
            <a:pPr lvl="1"/>
            <a:r>
              <a:rPr lang="en-US" dirty="0" err="1" smtClean="0"/>
              <a:t>k</a:t>
            </a:r>
            <a:r>
              <a:rPr lang="en-US" dirty="0" err="1" smtClean="0"/>
              <a:t>allisto</a:t>
            </a:r>
            <a:r>
              <a:rPr lang="en-US" dirty="0" smtClean="0"/>
              <a:t> (with sleuth, released yesterday)</a:t>
            </a:r>
          </a:p>
          <a:p>
            <a:endParaRPr lang="en-US" dirty="0" smtClean="0"/>
          </a:p>
          <a:p>
            <a:r>
              <a:rPr lang="en-US" dirty="0" smtClean="0"/>
              <a:t>There is a lot of “buzz” about such approaches, and may be worth trying, but they are still being evaluated by many groups. </a:t>
            </a:r>
          </a:p>
          <a:p>
            <a:r>
              <a:rPr lang="en-US" dirty="0" smtClean="0"/>
              <a:t>Matt and I may try to put something together.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for DE using </a:t>
            </a:r>
            <a:r>
              <a:rPr lang="en-US" dirty="0" err="1" smtClean="0"/>
              <a:t>RNAseq</a:t>
            </a:r>
            <a:r>
              <a:rPr lang="en-US" dirty="0" smtClean="0"/>
              <a:t> is getting much faster.</a:t>
            </a:r>
            <a:endParaRPr lang="en-US" dirty="0"/>
          </a:p>
        </p:txBody>
      </p:sp>
      <p:pic>
        <p:nvPicPr>
          <p:cNvPr id="4" name="Content Placeholder 3" descr="crap.tiff"/>
          <p:cNvPicPr>
            <a:picLocks noGrp="1" noChangeAspect="1"/>
          </p:cNvPicPr>
          <p:nvPr>
            <p:ph idx="1"/>
          </p:nvPr>
        </p:nvPicPr>
        <p:blipFill>
          <a:blip r:embed="rId2"/>
          <a:srcRect l="-34936" r="-34936"/>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background on probability.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Fundamentally our observed measure of expression are the counts of reads. </a:t>
            </a:r>
          </a:p>
          <a:p>
            <a:endParaRPr lang="en-US" dirty="0" smtClean="0"/>
          </a:p>
          <a:p>
            <a:r>
              <a:rPr lang="en-US" dirty="0" smtClean="0"/>
              <a:t>Depending upon the data modeling framework we wish to use, we need to account for this, as these are not necessarily approximated well by normal (Gaussian) distributions that are used for “standard” linear models like </a:t>
            </a:r>
            <a:r>
              <a:rPr lang="en-US" dirty="0" err="1" smtClean="0"/>
              <a:t>t</a:t>
            </a:r>
            <a:r>
              <a:rPr lang="en-US" dirty="0" smtClean="0"/>
              <a:t>-tests, ANOVA, regression.</a:t>
            </a:r>
          </a:p>
          <a:p>
            <a:endParaRPr lang="en-US" dirty="0" smtClean="0"/>
          </a:p>
          <a:p>
            <a:r>
              <a:rPr lang="en-US" dirty="0" smtClean="0"/>
              <a:t>This is not a problem at all, as it is easy to model data coming from other distributions, and is widely available in stats packages and programming languages alike.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a:t>Probability Density vs. Mass function </a:t>
            </a:r>
          </a:p>
        </p:txBody>
      </p:sp>
      <p:pic>
        <p:nvPicPr>
          <p:cNvPr id="58371" name="Picture 3" descr="Normal"/>
          <p:cNvPicPr>
            <a:picLocks noChangeAspect="1" noChangeArrowheads="1"/>
          </p:cNvPicPr>
          <p:nvPr/>
        </p:nvPicPr>
        <p:blipFill>
          <a:blip r:embed="rId3"/>
          <a:srcRect t="3651" r="4218" b="2373"/>
          <a:stretch>
            <a:fillRect/>
          </a:stretch>
        </p:blipFill>
        <p:spPr bwMode="auto">
          <a:xfrm>
            <a:off x="4800600" y="2133600"/>
            <a:ext cx="3886200" cy="3813175"/>
          </a:xfrm>
          <a:prstGeom prst="rect">
            <a:avLst/>
          </a:prstGeom>
          <a:noFill/>
          <a:ln w="9525">
            <a:noFill/>
            <a:miter lim="800000"/>
            <a:headEnd/>
            <a:tailEnd/>
          </a:ln>
        </p:spPr>
      </p:pic>
      <p:pic>
        <p:nvPicPr>
          <p:cNvPr id="58372" name="Picture 4" descr="poisson"/>
          <p:cNvPicPr>
            <a:picLocks noChangeAspect="1" noChangeArrowheads="1"/>
          </p:cNvPicPr>
          <p:nvPr/>
        </p:nvPicPr>
        <p:blipFill>
          <a:blip r:embed="rId4"/>
          <a:srcRect t="2425" r="5692" b="7878"/>
          <a:stretch>
            <a:fillRect/>
          </a:stretch>
        </p:blipFill>
        <p:spPr bwMode="auto">
          <a:xfrm>
            <a:off x="0" y="2590800"/>
            <a:ext cx="4572000" cy="2916238"/>
          </a:xfrm>
          <a:prstGeom prst="rect">
            <a:avLst/>
          </a:prstGeom>
          <a:noFill/>
          <a:ln w="9525">
            <a:noFill/>
            <a:miter lim="800000"/>
            <a:headEnd/>
            <a:tailEnd/>
          </a:ln>
        </p:spPr>
      </p:pic>
      <p:sp>
        <p:nvSpPr>
          <p:cNvPr id="58373" name="Rectangle 5"/>
          <p:cNvSpPr>
            <a:spLocks noChangeArrowheads="1"/>
          </p:cNvSpPr>
          <p:nvPr/>
        </p:nvSpPr>
        <p:spPr bwMode="auto">
          <a:xfrm>
            <a:off x="120650" y="5711825"/>
            <a:ext cx="4375150" cy="822325"/>
          </a:xfrm>
          <a:prstGeom prst="rect">
            <a:avLst/>
          </a:prstGeom>
          <a:noFill/>
          <a:ln w="9525">
            <a:noFill/>
            <a:miter lim="800000"/>
            <a:headEnd/>
            <a:tailEnd/>
          </a:ln>
        </p:spPr>
        <p:txBody>
          <a:bodyPr>
            <a:prstTxWarp prst="textNoShape">
              <a:avLst/>
            </a:prstTxWarp>
            <a:spAutoFit/>
          </a:bodyPr>
          <a:lstStyle/>
          <a:p>
            <a:r>
              <a:rPr lang="en-US"/>
              <a:t>Probability Mass function for a discrete variable.</a:t>
            </a:r>
          </a:p>
        </p:txBody>
      </p:sp>
      <p:sp>
        <p:nvSpPr>
          <p:cNvPr id="58374" name="Rectangle 6"/>
          <p:cNvSpPr>
            <a:spLocks noChangeArrowheads="1"/>
          </p:cNvSpPr>
          <p:nvPr/>
        </p:nvSpPr>
        <p:spPr bwMode="auto">
          <a:xfrm>
            <a:off x="4876800" y="5791200"/>
            <a:ext cx="4267200" cy="822325"/>
          </a:xfrm>
          <a:prstGeom prst="rect">
            <a:avLst/>
          </a:prstGeom>
          <a:noFill/>
          <a:ln w="9525">
            <a:noFill/>
            <a:miter lim="800000"/>
            <a:headEnd/>
            <a:tailEnd/>
          </a:ln>
        </p:spPr>
        <p:txBody>
          <a:bodyPr>
            <a:prstTxWarp prst="textNoShape">
              <a:avLst/>
            </a:prstTxWarp>
            <a:spAutoFit/>
          </a:bodyPr>
          <a:lstStyle/>
          <a:p>
            <a:r>
              <a:rPr lang="en-US"/>
              <a:t>Probability Density function for a continuous variable.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dirty="0"/>
              <a:t>Probability Mass </a:t>
            </a:r>
            <a:r>
              <a:rPr lang="en-US" dirty="0" smtClean="0"/>
              <a:t>function (For discrete distributions, like read counts) </a:t>
            </a:r>
            <a:endParaRPr lang="en-US" dirty="0"/>
          </a:p>
        </p:txBody>
      </p:sp>
      <p:pic>
        <p:nvPicPr>
          <p:cNvPr id="60419" name="Picture 3" descr="poisson"/>
          <p:cNvPicPr>
            <a:picLocks noChangeAspect="1" noChangeArrowheads="1"/>
          </p:cNvPicPr>
          <p:nvPr/>
        </p:nvPicPr>
        <p:blipFill>
          <a:blip r:embed="rId3"/>
          <a:srcRect t="2425" r="5692" b="7878"/>
          <a:stretch>
            <a:fillRect/>
          </a:stretch>
        </p:blipFill>
        <p:spPr bwMode="auto">
          <a:xfrm>
            <a:off x="609600" y="1808163"/>
            <a:ext cx="5715000" cy="3644900"/>
          </a:xfrm>
          <a:prstGeom prst="rect">
            <a:avLst/>
          </a:prstGeom>
          <a:noFill/>
          <a:ln w="9525">
            <a:noFill/>
            <a:miter lim="800000"/>
            <a:headEnd/>
            <a:tailEnd/>
          </a:ln>
        </p:spPr>
      </p:pic>
      <p:sp>
        <p:nvSpPr>
          <p:cNvPr id="60420" name="Line 4"/>
          <p:cNvSpPr>
            <a:spLocks noChangeShapeType="1"/>
          </p:cNvSpPr>
          <p:nvPr/>
        </p:nvSpPr>
        <p:spPr bwMode="auto">
          <a:xfrm flipV="1">
            <a:off x="4495800" y="2590800"/>
            <a:ext cx="914400" cy="762000"/>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60421" name="Rectangle 5"/>
          <p:cNvSpPr>
            <a:spLocks noChangeArrowheads="1"/>
          </p:cNvSpPr>
          <p:nvPr/>
        </p:nvSpPr>
        <p:spPr bwMode="auto">
          <a:xfrm>
            <a:off x="4495800" y="2222500"/>
            <a:ext cx="4175125" cy="457200"/>
          </a:xfrm>
          <a:prstGeom prst="rect">
            <a:avLst/>
          </a:prstGeom>
          <a:noFill/>
          <a:ln w="9525">
            <a:noFill/>
            <a:miter lim="800000"/>
            <a:headEnd/>
            <a:tailEnd/>
          </a:ln>
        </p:spPr>
        <p:txBody>
          <a:bodyPr wrap="none">
            <a:prstTxWarp prst="textNoShape">
              <a:avLst/>
            </a:prstTxWarp>
            <a:spAutoFit/>
          </a:bodyPr>
          <a:lstStyle/>
          <a:p>
            <a:r>
              <a:rPr lang="en-US"/>
              <a:t>P(13| Poisson (</a:t>
            </a:r>
            <a:r>
              <a:rPr lang="en-US">
                <a:sym typeface="Symbol" charset="2"/>
              </a:rPr>
              <a:t></a:t>
            </a:r>
            <a:r>
              <a:rPr lang="en-US"/>
              <a:t>=10)) =0.073</a:t>
            </a:r>
          </a:p>
        </p:txBody>
      </p:sp>
      <p:sp>
        <p:nvSpPr>
          <p:cNvPr id="60422" name="Line 6"/>
          <p:cNvSpPr>
            <a:spLocks noChangeShapeType="1"/>
          </p:cNvSpPr>
          <p:nvPr/>
        </p:nvSpPr>
        <p:spPr bwMode="auto">
          <a:xfrm flipH="1">
            <a:off x="1066800" y="3419475"/>
            <a:ext cx="3352800" cy="0"/>
          </a:xfrm>
          <a:prstGeom prst="line">
            <a:avLst/>
          </a:prstGeom>
          <a:noFill/>
          <a:ln w="15875">
            <a:solidFill>
              <a:schemeClr val="tx1"/>
            </a:solidFill>
            <a:prstDash val="sysDot"/>
            <a:round/>
            <a:headEnd/>
            <a:tailEnd/>
          </a:ln>
        </p:spPr>
        <p:txBody>
          <a:bodyPr wrap="none" anchor="ctr">
            <a:prstTxWarp prst="textNoShape">
              <a:avLst/>
            </a:prstTxWarp>
          </a:bodyPr>
          <a:lstStyle/>
          <a:p>
            <a:endParaRPr lang="en-US"/>
          </a:p>
        </p:txBody>
      </p:sp>
      <p:sp>
        <p:nvSpPr>
          <p:cNvPr id="60423" name="Rectangle 7"/>
          <p:cNvSpPr>
            <a:spLocks noChangeArrowheads="1"/>
          </p:cNvSpPr>
          <p:nvPr/>
        </p:nvSpPr>
        <p:spPr bwMode="auto">
          <a:xfrm>
            <a:off x="5257800" y="3124200"/>
            <a:ext cx="2743200" cy="915988"/>
          </a:xfrm>
          <a:prstGeom prst="rect">
            <a:avLst/>
          </a:prstGeom>
          <a:noFill/>
          <a:ln w="9525">
            <a:noFill/>
            <a:miter lim="800000"/>
            <a:headEnd/>
            <a:tailEnd/>
          </a:ln>
        </p:spPr>
        <p:txBody>
          <a:bodyPr>
            <a:prstTxWarp prst="textNoShape">
              <a:avLst/>
            </a:prstTxWarp>
            <a:spAutoFit/>
          </a:bodyPr>
          <a:lstStyle/>
          <a:p>
            <a:r>
              <a:rPr lang="en-US" sz="1800"/>
              <a:t>Height represents the probability at that point (integer).</a:t>
            </a:r>
            <a:endParaRPr lang="en-US"/>
          </a:p>
        </p:txBody>
      </p:sp>
      <p:sp>
        <p:nvSpPr>
          <p:cNvPr id="60424" name="Rectangle 8"/>
          <p:cNvSpPr>
            <a:spLocks noChangeArrowheads="1"/>
          </p:cNvSpPr>
          <p:nvPr/>
        </p:nvSpPr>
        <p:spPr bwMode="auto">
          <a:xfrm>
            <a:off x="6172200" y="4419600"/>
            <a:ext cx="2743200" cy="641350"/>
          </a:xfrm>
          <a:prstGeom prst="rect">
            <a:avLst/>
          </a:prstGeom>
          <a:noFill/>
          <a:ln w="9525">
            <a:noFill/>
            <a:miter lim="800000"/>
            <a:headEnd/>
            <a:tailEnd/>
          </a:ln>
        </p:spPr>
        <p:txBody>
          <a:bodyPr>
            <a:prstTxWarp prst="textNoShape">
              <a:avLst/>
            </a:prstTxWarp>
            <a:spAutoFit/>
          </a:bodyPr>
          <a:lstStyle/>
          <a:p>
            <a:r>
              <a:rPr lang="en-US" sz="1800"/>
              <a:t>“Area” of the box has no particular meaning.</a:t>
            </a:r>
            <a:endParaRPr lang="en-US"/>
          </a:p>
        </p:txBody>
      </p:sp>
      <p:sp>
        <p:nvSpPr>
          <p:cNvPr id="60425" name="Rectangle 9"/>
          <p:cNvSpPr>
            <a:spLocks noChangeArrowheads="1"/>
          </p:cNvSpPr>
          <p:nvPr/>
        </p:nvSpPr>
        <p:spPr bwMode="auto">
          <a:xfrm>
            <a:off x="304800" y="5867400"/>
            <a:ext cx="8448675" cy="822325"/>
          </a:xfrm>
          <a:prstGeom prst="rect">
            <a:avLst/>
          </a:prstGeom>
          <a:noFill/>
          <a:ln w="9525">
            <a:noFill/>
            <a:miter lim="800000"/>
            <a:headEnd/>
            <a:tailEnd/>
          </a:ln>
        </p:spPr>
        <p:txBody>
          <a:bodyPr>
            <a:prstTxWarp prst="textNoShape">
              <a:avLst/>
            </a:prstTxWarp>
            <a:spAutoFit/>
          </a:bodyPr>
          <a:lstStyle/>
          <a:p>
            <a:r>
              <a:rPr lang="en-US"/>
              <a:t>P(integer) ≥ 0 </a:t>
            </a:r>
          </a:p>
          <a:p>
            <a:r>
              <a:rPr lang="en-US"/>
              <a:t>P(non-integers) = 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1143000"/>
          </a:xfrm>
        </p:spPr>
        <p:txBody>
          <a:bodyPr/>
          <a:lstStyle/>
          <a:p>
            <a:pPr eaLnBrk="1" hangingPunct="1"/>
            <a:r>
              <a:rPr lang="en-US"/>
              <a:t>Probability Density function </a:t>
            </a:r>
          </a:p>
        </p:txBody>
      </p:sp>
      <p:pic>
        <p:nvPicPr>
          <p:cNvPr id="62467" name="Picture 3" descr="Normal"/>
          <p:cNvPicPr>
            <a:picLocks noChangeAspect="1" noChangeArrowheads="1"/>
          </p:cNvPicPr>
          <p:nvPr/>
        </p:nvPicPr>
        <p:blipFill>
          <a:blip r:embed="rId3"/>
          <a:srcRect t="3651" r="4218" b="2373"/>
          <a:stretch>
            <a:fillRect/>
          </a:stretch>
        </p:blipFill>
        <p:spPr bwMode="auto">
          <a:xfrm>
            <a:off x="228600" y="1447800"/>
            <a:ext cx="4572000" cy="4486275"/>
          </a:xfrm>
          <a:prstGeom prst="rect">
            <a:avLst/>
          </a:prstGeom>
          <a:noFill/>
          <a:ln w="9525">
            <a:noFill/>
            <a:miter lim="800000"/>
            <a:headEnd/>
            <a:tailEnd/>
          </a:ln>
        </p:spPr>
      </p:pic>
      <p:sp>
        <p:nvSpPr>
          <p:cNvPr id="62468" name="Line 4"/>
          <p:cNvSpPr>
            <a:spLocks noChangeShapeType="1"/>
          </p:cNvSpPr>
          <p:nvPr/>
        </p:nvSpPr>
        <p:spPr bwMode="auto">
          <a:xfrm>
            <a:off x="3352800" y="2933700"/>
            <a:ext cx="2286000" cy="0"/>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62469" name="Rectangle 5"/>
          <p:cNvSpPr>
            <a:spLocks noChangeArrowheads="1"/>
          </p:cNvSpPr>
          <p:nvPr/>
        </p:nvSpPr>
        <p:spPr bwMode="auto">
          <a:xfrm>
            <a:off x="5705475" y="2714625"/>
            <a:ext cx="3001963" cy="396875"/>
          </a:xfrm>
          <a:prstGeom prst="rect">
            <a:avLst/>
          </a:prstGeom>
          <a:noFill/>
          <a:ln w="9525">
            <a:noFill/>
            <a:miter lim="800000"/>
            <a:headEnd/>
            <a:tailEnd/>
          </a:ln>
        </p:spPr>
        <p:txBody>
          <a:bodyPr wrap="none">
            <a:prstTxWarp prst="textNoShape">
              <a:avLst/>
            </a:prstTxWarp>
            <a:spAutoFit/>
          </a:bodyPr>
          <a:lstStyle/>
          <a:p>
            <a:r>
              <a:rPr lang="en-US" sz="2000"/>
              <a:t>Height at x= 13 is 0.0799</a:t>
            </a:r>
          </a:p>
        </p:txBody>
      </p:sp>
      <p:sp>
        <p:nvSpPr>
          <p:cNvPr id="62470" name="Rectangle 6"/>
          <p:cNvSpPr>
            <a:spLocks noChangeArrowheads="1"/>
          </p:cNvSpPr>
          <p:nvPr/>
        </p:nvSpPr>
        <p:spPr bwMode="auto">
          <a:xfrm>
            <a:off x="4800600" y="3048000"/>
            <a:ext cx="4140200" cy="1069975"/>
          </a:xfrm>
          <a:prstGeom prst="rect">
            <a:avLst/>
          </a:prstGeom>
          <a:noFill/>
          <a:ln w="9525">
            <a:noFill/>
            <a:miter lim="800000"/>
            <a:headEnd/>
            <a:tailEnd/>
          </a:ln>
        </p:spPr>
        <p:txBody>
          <a:bodyPr>
            <a:prstTxWarp prst="textNoShape">
              <a:avLst/>
            </a:prstTxWarp>
            <a:spAutoFit/>
          </a:bodyPr>
          <a:lstStyle/>
          <a:p>
            <a:r>
              <a:rPr lang="en-US" sz="1600"/>
              <a:t>This is not the probability at x=13, but the density. </a:t>
            </a:r>
          </a:p>
          <a:p>
            <a:r>
              <a:rPr lang="en-US" sz="1600"/>
              <a:t>i.e. f(13) = 0.0799, where f(x) is the normal distribution.</a:t>
            </a:r>
            <a:endParaRPr lang="en-US"/>
          </a:p>
        </p:txBody>
      </p:sp>
      <p:sp>
        <p:nvSpPr>
          <p:cNvPr id="62471" name="Rectangle 7"/>
          <p:cNvSpPr>
            <a:spLocks noChangeArrowheads="1"/>
          </p:cNvSpPr>
          <p:nvPr/>
        </p:nvSpPr>
        <p:spPr bwMode="auto">
          <a:xfrm>
            <a:off x="3429000" y="5943600"/>
            <a:ext cx="4741863" cy="822325"/>
          </a:xfrm>
          <a:prstGeom prst="rect">
            <a:avLst/>
          </a:prstGeom>
          <a:noFill/>
          <a:ln w="9525">
            <a:noFill/>
            <a:miter lim="800000"/>
            <a:headEnd/>
            <a:tailEnd/>
          </a:ln>
        </p:spPr>
        <p:txBody>
          <a:bodyPr wrap="none">
            <a:prstTxWarp prst="textNoShape">
              <a:avLst/>
            </a:prstTxWarp>
            <a:spAutoFit/>
          </a:bodyPr>
          <a:lstStyle/>
          <a:p>
            <a:r>
              <a:rPr lang="en-US" b="1"/>
              <a:t>P(x=13| N(mean=10,sd=3.3)) = 0</a:t>
            </a:r>
          </a:p>
          <a:p>
            <a:r>
              <a:rPr lang="en-US" b="1"/>
              <a:t>WHY?</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1143000"/>
          </a:xfrm>
        </p:spPr>
        <p:txBody>
          <a:bodyPr/>
          <a:lstStyle/>
          <a:p>
            <a:pPr eaLnBrk="1" hangingPunct="1"/>
            <a:r>
              <a:rPr lang="en-US"/>
              <a:t>Probability Density function </a:t>
            </a:r>
          </a:p>
        </p:txBody>
      </p:sp>
      <p:pic>
        <p:nvPicPr>
          <p:cNvPr id="64515" name="Picture 3" descr="Normal"/>
          <p:cNvPicPr>
            <a:picLocks noChangeAspect="1" noChangeArrowheads="1"/>
          </p:cNvPicPr>
          <p:nvPr/>
        </p:nvPicPr>
        <p:blipFill>
          <a:blip r:embed="rId3"/>
          <a:srcRect t="3651" r="4218" b="2373"/>
          <a:stretch>
            <a:fillRect/>
          </a:stretch>
        </p:blipFill>
        <p:spPr bwMode="auto">
          <a:xfrm>
            <a:off x="228600" y="1447800"/>
            <a:ext cx="4572000" cy="4486275"/>
          </a:xfrm>
          <a:prstGeom prst="rect">
            <a:avLst/>
          </a:prstGeom>
          <a:noFill/>
          <a:ln w="9525">
            <a:noFill/>
            <a:miter lim="800000"/>
            <a:headEnd/>
            <a:tailEnd/>
          </a:ln>
        </p:spPr>
      </p:pic>
      <p:sp>
        <p:nvSpPr>
          <p:cNvPr id="64516" name="Line 4"/>
          <p:cNvSpPr>
            <a:spLocks noChangeShapeType="1"/>
          </p:cNvSpPr>
          <p:nvPr/>
        </p:nvSpPr>
        <p:spPr bwMode="auto">
          <a:xfrm>
            <a:off x="3124200" y="2895600"/>
            <a:ext cx="2286000" cy="0"/>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64517" name="Line 5"/>
          <p:cNvSpPr>
            <a:spLocks noChangeShapeType="1"/>
          </p:cNvSpPr>
          <p:nvPr/>
        </p:nvSpPr>
        <p:spPr bwMode="auto">
          <a:xfrm>
            <a:off x="2743200" y="1981200"/>
            <a:ext cx="0" cy="33528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18" name="Line 6"/>
          <p:cNvSpPr>
            <a:spLocks noChangeShapeType="1"/>
          </p:cNvSpPr>
          <p:nvPr/>
        </p:nvSpPr>
        <p:spPr bwMode="auto">
          <a:xfrm>
            <a:off x="3657600" y="4114800"/>
            <a:ext cx="0" cy="12192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19" name="Line 7"/>
          <p:cNvSpPr>
            <a:spLocks noChangeShapeType="1"/>
          </p:cNvSpPr>
          <p:nvPr/>
        </p:nvSpPr>
        <p:spPr bwMode="auto">
          <a:xfrm>
            <a:off x="2743200" y="2667000"/>
            <a:ext cx="685800" cy="6858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20" name="Line 8"/>
          <p:cNvSpPr>
            <a:spLocks noChangeShapeType="1"/>
          </p:cNvSpPr>
          <p:nvPr/>
        </p:nvSpPr>
        <p:spPr bwMode="auto">
          <a:xfrm>
            <a:off x="2743200" y="2971800"/>
            <a:ext cx="762000" cy="7620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21" name="Line 9"/>
          <p:cNvSpPr>
            <a:spLocks noChangeShapeType="1"/>
          </p:cNvSpPr>
          <p:nvPr/>
        </p:nvSpPr>
        <p:spPr bwMode="auto">
          <a:xfrm>
            <a:off x="2743200" y="3352800"/>
            <a:ext cx="914400" cy="9144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22" name="Line 10"/>
          <p:cNvSpPr>
            <a:spLocks noChangeShapeType="1"/>
          </p:cNvSpPr>
          <p:nvPr/>
        </p:nvSpPr>
        <p:spPr bwMode="auto">
          <a:xfrm>
            <a:off x="2743200" y="3733800"/>
            <a:ext cx="914400" cy="9144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23" name="Line 11"/>
          <p:cNvSpPr>
            <a:spLocks noChangeShapeType="1"/>
          </p:cNvSpPr>
          <p:nvPr/>
        </p:nvSpPr>
        <p:spPr bwMode="auto">
          <a:xfrm>
            <a:off x="2743200" y="4191000"/>
            <a:ext cx="914400" cy="9144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24" name="Line 12"/>
          <p:cNvSpPr>
            <a:spLocks noChangeShapeType="1"/>
          </p:cNvSpPr>
          <p:nvPr/>
        </p:nvSpPr>
        <p:spPr bwMode="auto">
          <a:xfrm>
            <a:off x="2743200" y="4572000"/>
            <a:ext cx="762000" cy="7620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25" name="Line 13"/>
          <p:cNvSpPr>
            <a:spLocks noChangeShapeType="1"/>
          </p:cNvSpPr>
          <p:nvPr/>
        </p:nvSpPr>
        <p:spPr bwMode="auto">
          <a:xfrm>
            <a:off x="2743200" y="4953000"/>
            <a:ext cx="381000" cy="3810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26" name="Line 14"/>
          <p:cNvSpPr>
            <a:spLocks noChangeShapeType="1"/>
          </p:cNvSpPr>
          <p:nvPr/>
        </p:nvSpPr>
        <p:spPr bwMode="auto">
          <a:xfrm>
            <a:off x="2743200" y="2286000"/>
            <a:ext cx="457200" cy="4572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64527" name="Rectangle 15"/>
          <p:cNvSpPr>
            <a:spLocks noChangeArrowheads="1"/>
          </p:cNvSpPr>
          <p:nvPr/>
        </p:nvSpPr>
        <p:spPr bwMode="auto">
          <a:xfrm>
            <a:off x="5334000" y="2133600"/>
            <a:ext cx="3810000" cy="1187450"/>
          </a:xfrm>
          <a:prstGeom prst="rect">
            <a:avLst/>
          </a:prstGeom>
          <a:noFill/>
          <a:ln w="9525">
            <a:noFill/>
            <a:miter lim="800000"/>
            <a:headEnd/>
            <a:tailEnd/>
          </a:ln>
        </p:spPr>
        <p:txBody>
          <a:bodyPr>
            <a:prstTxWarp prst="textNoShape">
              <a:avLst/>
            </a:prstTxWarp>
            <a:spAutoFit/>
          </a:bodyPr>
          <a:lstStyle/>
          <a:p>
            <a:r>
              <a:rPr lang="en-US"/>
              <a:t>We can define the probability in the interval</a:t>
            </a:r>
          </a:p>
          <a:p>
            <a:r>
              <a:rPr lang="en-US"/>
              <a:t>10 ≤ x ≤ 15</a:t>
            </a:r>
          </a:p>
        </p:txBody>
      </p:sp>
      <p:sp>
        <p:nvSpPr>
          <p:cNvPr id="64528" name="Rectangle 16"/>
          <p:cNvSpPr>
            <a:spLocks noChangeArrowheads="1"/>
          </p:cNvSpPr>
          <p:nvPr/>
        </p:nvSpPr>
        <p:spPr bwMode="auto">
          <a:xfrm>
            <a:off x="4724400" y="3810000"/>
            <a:ext cx="3895725" cy="396875"/>
          </a:xfrm>
          <a:prstGeom prst="rect">
            <a:avLst/>
          </a:prstGeom>
          <a:noFill/>
          <a:ln w="9525">
            <a:noFill/>
            <a:miter lim="800000"/>
            <a:headEnd/>
            <a:tailEnd/>
          </a:ln>
        </p:spPr>
        <p:txBody>
          <a:bodyPr wrap="none">
            <a:prstTxWarp prst="textNoShape">
              <a:avLst/>
            </a:prstTxWarp>
            <a:spAutoFit/>
          </a:bodyPr>
          <a:lstStyle/>
          <a:p>
            <a:r>
              <a:rPr lang="en-US" sz="2000"/>
              <a:t>P(10 ≤ x ≤ 15| N(10,3.3)) =0.435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a:xfrm>
            <a:off x="228600" y="381000"/>
            <a:ext cx="8305800" cy="1143000"/>
          </a:xfrm>
        </p:spPr>
        <p:txBody>
          <a:bodyPr>
            <a:normAutofit fontScale="90000"/>
          </a:bodyPr>
          <a:lstStyle/>
          <a:p>
            <a:pPr eaLnBrk="1" hangingPunct="1"/>
            <a:r>
              <a:rPr lang="en-US" sz="4000"/>
              <a:t>Clarifications on continuous distributions.</a:t>
            </a:r>
            <a:endParaRPr lang="en-US"/>
          </a:p>
        </p:txBody>
      </p:sp>
      <p:pic>
        <p:nvPicPr>
          <p:cNvPr id="66566" name="Picture 3" descr="Norm 5 1 CDF and PDF"/>
          <p:cNvPicPr>
            <a:picLocks noChangeAspect="1" noChangeArrowheads="1"/>
          </p:cNvPicPr>
          <p:nvPr/>
        </p:nvPicPr>
        <p:blipFill>
          <a:blip r:embed="rId4"/>
          <a:srcRect t="3616"/>
          <a:stretch>
            <a:fillRect/>
          </a:stretch>
        </p:blipFill>
        <p:spPr bwMode="auto">
          <a:xfrm>
            <a:off x="228600" y="1981200"/>
            <a:ext cx="3910013" cy="3768725"/>
          </a:xfrm>
          <a:prstGeom prst="rect">
            <a:avLst/>
          </a:prstGeom>
          <a:noFill/>
          <a:ln w="9525">
            <a:noFill/>
            <a:miter lim="800000"/>
            <a:headEnd/>
            <a:tailEnd/>
          </a:ln>
        </p:spPr>
      </p:pic>
      <p:sp>
        <p:nvSpPr>
          <p:cNvPr id="66567" name="Rectangle 4"/>
          <p:cNvSpPr>
            <a:spLocks noChangeArrowheads="1"/>
          </p:cNvSpPr>
          <p:nvPr/>
        </p:nvSpPr>
        <p:spPr bwMode="auto">
          <a:xfrm>
            <a:off x="619125" y="5822950"/>
            <a:ext cx="4968875" cy="457200"/>
          </a:xfrm>
          <a:prstGeom prst="rect">
            <a:avLst/>
          </a:prstGeom>
          <a:noFill/>
          <a:ln w="9525">
            <a:noFill/>
            <a:miter lim="800000"/>
            <a:headEnd/>
            <a:tailEnd/>
          </a:ln>
        </p:spPr>
        <p:txBody>
          <a:bodyPr wrap="none">
            <a:prstTxWarp prst="textNoShape">
              <a:avLst/>
            </a:prstTxWarp>
            <a:spAutoFit/>
          </a:bodyPr>
          <a:lstStyle/>
          <a:p>
            <a:r>
              <a:rPr lang="en-US"/>
              <a:t>AREA UNDER CURVE OF PDF =1</a:t>
            </a:r>
          </a:p>
        </p:txBody>
      </p:sp>
      <p:sp>
        <p:nvSpPr>
          <p:cNvPr id="66568" name="Rectangle 5"/>
          <p:cNvSpPr>
            <a:spLocks noChangeArrowheads="1"/>
          </p:cNvSpPr>
          <p:nvPr/>
        </p:nvSpPr>
        <p:spPr bwMode="auto">
          <a:xfrm>
            <a:off x="3179763" y="6199188"/>
            <a:ext cx="3860800" cy="457200"/>
          </a:xfrm>
          <a:prstGeom prst="rect">
            <a:avLst/>
          </a:prstGeom>
          <a:noFill/>
          <a:ln w="9525">
            <a:noFill/>
            <a:miter lim="800000"/>
            <a:headEnd/>
            <a:tailEnd/>
          </a:ln>
        </p:spPr>
        <p:txBody>
          <a:bodyPr wrap="none">
            <a:prstTxWarp prst="textNoShape">
              <a:avLst/>
            </a:prstTxWarp>
            <a:spAutoFit/>
          </a:bodyPr>
          <a:lstStyle/>
          <a:p>
            <a:r>
              <a:rPr lang="en-US"/>
              <a:t>(The integral of the normal)</a:t>
            </a:r>
          </a:p>
        </p:txBody>
      </p:sp>
      <p:graphicFrame>
        <p:nvGraphicFramePr>
          <p:cNvPr id="66562" name="Object 2"/>
          <p:cNvGraphicFramePr>
            <a:graphicFrameLocks noChangeAspect="1"/>
          </p:cNvGraphicFramePr>
          <p:nvPr/>
        </p:nvGraphicFramePr>
        <p:xfrm>
          <a:off x="5334000" y="2209800"/>
          <a:ext cx="2438400" cy="1295400"/>
        </p:xfrm>
        <a:graphic>
          <a:graphicData uri="http://schemas.openxmlformats.org/presentationml/2006/ole">
            <p:oleObj spid="_x0000_s60418" name="Equation" r:id="rId5" imgW="812800" imgH="431800" progId="Equation.3">
              <p:embed/>
            </p:oleObj>
          </a:graphicData>
        </a:graphic>
      </p:graphicFrame>
      <p:graphicFrame>
        <p:nvGraphicFramePr>
          <p:cNvPr id="66563" name="Object 3"/>
          <p:cNvGraphicFramePr>
            <a:graphicFrameLocks noChangeAspect="1"/>
          </p:cNvGraphicFramePr>
          <p:nvPr/>
        </p:nvGraphicFramePr>
        <p:xfrm>
          <a:off x="4419600" y="3429000"/>
          <a:ext cx="3695700" cy="1030288"/>
        </p:xfrm>
        <a:graphic>
          <a:graphicData uri="http://schemas.openxmlformats.org/presentationml/2006/ole">
            <p:oleObj spid="_x0000_s60419" name="Equation" r:id="rId6" imgW="1549400" imgH="431800" progId="Equation.3">
              <p:embed/>
            </p:oleObj>
          </a:graphicData>
        </a:graphic>
      </p:graphicFrame>
      <p:graphicFrame>
        <p:nvGraphicFramePr>
          <p:cNvPr id="66564" name="Object 4"/>
          <p:cNvGraphicFramePr>
            <a:graphicFrameLocks noChangeAspect="1"/>
          </p:cNvGraphicFramePr>
          <p:nvPr/>
        </p:nvGraphicFramePr>
        <p:xfrm>
          <a:off x="5181600" y="4648200"/>
          <a:ext cx="2590800" cy="485775"/>
        </p:xfrm>
        <a:graphic>
          <a:graphicData uri="http://schemas.openxmlformats.org/presentationml/2006/ole">
            <p:oleObj spid="_x0000_s60420" name="Equation" r:id="rId7" imgW="812800" imgH="1524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srcRect l="11992" t="8333" r="13663"/>
          <a:stretch>
            <a:fillRect/>
          </a:stretch>
        </p:blipFill>
        <p:spPr bwMode="auto">
          <a:xfrm>
            <a:off x="533400" y="642938"/>
            <a:ext cx="7696200" cy="5348287"/>
          </a:xfrm>
          <a:prstGeom prst="rect">
            <a:avLst/>
          </a:prstGeom>
          <a:noFill/>
          <a:ln w="9525">
            <a:noFill/>
            <a:miter lim="800000"/>
            <a:headEnd/>
            <a:tailEnd/>
          </a:ln>
        </p:spPr>
      </p:pic>
      <p:sp>
        <p:nvSpPr>
          <p:cNvPr id="99331" name="Rectangle 3"/>
          <p:cNvSpPr>
            <a:spLocks noChangeArrowheads="1"/>
          </p:cNvSpPr>
          <p:nvPr/>
        </p:nvSpPr>
        <p:spPr bwMode="auto">
          <a:xfrm>
            <a:off x="6045200" y="6400800"/>
            <a:ext cx="2642783" cy="369332"/>
          </a:xfrm>
          <a:prstGeom prst="rect">
            <a:avLst/>
          </a:prstGeom>
          <a:noFill/>
          <a:ln w="9525">
            <a:noFill/>
            <a:miter lim="800000"/>
            <a:headEnd/>
            <a:tailEnd/>
          </a:ln>
        </p:spPr>
        <p:txBody>
          <a:bodyPr wrap="none">
            <a:prstTxWarp prst="textNoShape">
              <a:avLst/>
            </a:prstTxWarp>
            <a:spAutoFit/>
          </a:bodyPr>
          <a:lstStyle/>
          <a:p>
            <a:r>
              <a:rPr lang="en-US" dirty="0" err="1" smtClean="0"/>
              <a:t>Bolker</a:t>
            </a:r>
            <a:r>
              <a:rPr lang="en-US" dirty="0" smtClean="0"/>
              <a:t> 2007 </a:t>
            </a:r>
            <a:r>
              <a:rPr lang="en-US" dirty="0"/>
              <a:t>CH4 page 137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1447800"/>
            <a:ext cx="7772400" cy="1143000"/>
          </a:xfrm>
        </p:spPr>
        <p:txBody>
          <a:bodyPr>
            <a:normAutofit fontScale="90000"/>
          </a:bodyPr>
          <a:lstStyle/>
          <a:p>
            <a:pPr eaLnBrk="1" hangingPunct="1"/>
            <a:r>
              <a:rPr lang="en-US" dirty="0"/>
              <a:t>The multitude of probability distributions allow us to to choose those that match our data or theoretical expectations in terms of </a:t>
            </a:r>
            <a:r>
              <a:rPr lang="en-US" dirty="0" smtClean="0"/>
              <a:t>shape, </a:t>
            </a:r>
            <a:r>
              <a:rPr lang="en-US" dirty="0"/>
              <a:t>location, scale.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457200" y="990600"/>
            <a:ext cx="7772400" cy="4114800"/>
          </a:xfrm>
        </p:spPr>
        <p:txBody>
          <a:bodyPr>
            <a:normAutofit lnSpcReduction="10000"/>
          </a:bodyPr>
          <a:lstStyle/>
          <a:p>
            <a:pPr eaLnBrk="1" hangingPunct="1">
              <a:buFontTx/>
              <a:buNone/>
            </a:pPr>
            <a:r>
              <a:rPr lang="en-US"/>
              <a:t>   Fitting a distribution is an art and science of utmost importance in probability modeling.  The idea is you want a distribution to fit your data model “just right” without a fit that is “overfit” (</a:t>
            </a:r>
            <a:r>
              <a:rPr lang="en-US" i="1"/>
              <a:t>or underfit</a:t>
            </a:r>
            <a:r>
              <a:rPr lang="en-US"/>
              <a:t>).  Over fitting models is sometimes a problem in modern data mining methods because the models fit can be too specific to a particular data set to be of broader use.</a:t>
            </a:r>
          </a:p>
        </p:txBody>
      </p:sp>
      <p:sp>
        <p:nvSpPr>
          <p:cNvPr id="113667" name="Rectangle 4"/>
          <p:cNvSpPr>
            <a:spLocks noChangeArrowheads="1"/>
          </p:cNvSpPr>
          <p:nvPr/>
        </p:nvSpPr>
        <p:spPr bwMode="auto">
          <a:xfrm>
            <a:off x="6858000" y="6400800"/>
            <a:ext cx="1981200" cy="457200"/>
          </a:xfrm>
          <a:prstGeom prst="rect">
            <a:avLst/>
          </a:prstGeom>
          <a:noFill/>
          <a:ln w="9525">
            <a:noFill/>
            <a:miter lim="800000"/>
            <a:headEnd/>
            <a:tailEnd/>
          </a:ln>
        </p:spPr>
        <p:txBody>
          <a:bodyPr wrap="none">
            <a:prstTxWarp prst="textNoShape">
              <a:avLst/>
            </a:prstTxWarp>
            <a:spAutoFit/>
          </a:bodyPr>
          <a:lstStyle/>
          <a:p>
            <a:r>
              <a:rPr lang="en-US"/>
              <a:t>Seefeld 2007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t>So why do we use them? It’s all about shape and scale!</a:t>
            </a:r>
          </a:p>
        </p:txBody>
      </p:sp>
      <p:sp>
        <p:nvSpPr>
          <p:cNvPr id="19459" name="Rectangle 3"/>
          <p:cNvSpPr>
            <a:spLocks noGrp="1" noChangeArrowheads="1"/>
          </p:cNvSpPr>
          <p:nvPr>
            <p:ph type="body" idx="1"/>
          </p:nvPr>
        </p:nvSpPr>
        <p:spPr/>
        <p:txBody>
          <a:bodyPr/>
          <a:lstStyle/>
          <a:p>
            <a:pPr eaLnBrk="1" hangingPunct="1"/>
            <a:r>
              <a:rPr lang="en-US"/>
              <a:t>Because they provide a usable framework for framing our questions, and allowing for parametric methods; i.e likelihood and Bayesian.</a:t>
            </a:r>
          </a:p>
          <a:p>
            <a:pPr eaLnBrk="1" hangingPunct="1"/>
            <a:r>
              <a:rPr lang="en-US"/>
              <a:t>Even if we do not know its actual distribution, it is clear frequency data is generally going to be better fit by a binomial than a normal distribution. Why?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 today</a:t>
            </a:r>
            <a:endParaRPr lang="en-US" dirty="0"/>
          </a:p>
        </p:txBody>
      </p:sp>
      <p:sp>
        <p:nvSpPr>
          <p:cNvPr id="3" name="Content Placeholder 2"/>
          <p:cNvSpPr>
            <a:spLocks noGrp="1"/>
          </p:cNvSpPr>
          <p:nvPr>
            <p:ph idx="1"/>
          </p:nvPr>
        </p:nvSpPr>
        <p:spPr/>
        <p:txBody>
          <a:bodyPr>
            <a:normAutofit lnSpcReduction="10000"/>
          </a:bodyPr>
          <a:lstStyle/>
          <a:p>
            <a:r>
              <a:rPr lang="en-US" dirty="0" smtClean="0"/>
              <a:t>Why we use count data as input</a:t>
            </a:r>
          </a:p>
          <a:p>
            <a:r>
              <a:rPr lang="en-US" dirty="0" smtClean="0"/>
              <a:t>Introducing a bit of probability to why many RNA Differential analysis tools use a negative binomial.</a:t>
            </a:r>
          </a:p>
          <a:p>
            <a:r>
              <a:rPr lang="en-US" dirty="0" smtClean="0"/>
              <a:t>Why do care about variance/over-dispersion so much.</a:t>
            </a:r>
          </a:p>
          <a:p>
            <a:r>
              <a:rPr lang="en-US" dirty="0" smtClean="0"/>
              <a:t>How do we estimate over-dispersion with small sample sizes (and why </a:t>
            </a:r>
            <a:r>
              <a:rPr lang="en-US" dirty="0" err="1" smtClean="0"/>
              <a:t>edgeR</a:t>
            </a:r>
            <a:r>
              <a:rPr lang="en-US" dirty="0" smtClean="0"/>
              <a:t> and DGE give different results).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Why will it be a better fit?</a:t>
            </a:r>
          </a:p>
        </p:txBody>
      </p:sp>
      <p:sp>
        <p:nvSpPr>
          <p:cNvPr id="21507" name="Rectangle 3"/>
          <p:cNvSpPr>
            <a:spLocks noGrp="1" noChangeArrowheads="1"/>
          </p:cNvSpPr>
          <p:nvPr>
            <p:ph type="body" idx="1"/>
          </p:nvPr>
        </p:nvSpPr>
        <p:spPr/>
        <p:txBody>
          <a:bodyPr/>
          <a:lstStyle/>
          <a:p>
            <a:pPr eaLnBrk="1" hangingPunct="1">
              <a:lnSpc>
                <a:spcPct val="90000"/>
              </a:lnSpc>
            </a:pPr>
            <a:r>
              <a:rPr lang="en-US"/>
              <a:t>The binomial is </a:t>
            </a:r>
            <a:r>
              <a:rPr lang="en-US" b="1"/>
              <a:t>bounded</a:t>
            </a:r>
            <a:r>
              <a:rPr lang="en-US"/>
              <a:t> by zero and 1</a:t>
            </a:r>
          </a:p>
          <a:p>
            <a:pPr eaLnBrk="1" hangingPunct="1">
              <a:lnSpc>
                <a:spcPct val="90000"/>
              </a:lnSpc>
            </a:pPr>
            <a:r>
              <a:rPr lang="en-US"/>
              <a:t>Other distributions (gamma, poisson, etc) have a lower boundary at zero.</a:t>
            </a:r>
          </a:p>
          <a:p>
            <a:pPr eaLnBrk="1" hangingPunct="1">
              <a:lnSpc>
                <a:spcPct val="90000"/>
              </a:lnSpc>
            </a:pPr>
            <a:endParaRPr lang="en-US"/>
          </a:p>
          <a:p>
            <a:pPr eaLnBrk="1" hangingPunct="1">
              <a:lnSpc>
                <a:spcPct val="90000"/>
              </a:lnSpc>
            </a:pPr>
            <a:r>
              <a:rPr lang="en-US"/>
              <a:t>This provides a convenient framework for the relationship between means and variance as one approaches the boundary condition.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914400"/>
            <a:ext cx="7772400" cy="1143000"/>
          </a:xfrm>
        </p:spPr>
        <p:txBody>
          <a:bodyPr>
            <a:normAutofit fontScale="90000"/>
          </a:bodyPr>
          <a:lstStyle/>
          <a:p>
            <a:pPr eaLnBrk="1" hangingPunct="1"/>
            <a:r>
              <a:rPr lang="en-US" dirty="0" smtClean="0"/>
              <a:t>Some discrete distributions</a:t>
            </a:r>
            <a:br>
              <a:rPr lang="en-US" dirty="0" smtClean="0"/>
            </a:br>
            <a:r>
              <a:rPr lang="en-US" dirty="0" smtClean="0"/>
              <a:t>(leading up to why we</a:t>
            </a:r>
            <a:r>
              <a:rPr lang="en-US" dirty="0" smtClean="0"/>
              <a:t> </a:t>
            </a:r>
            <a:r>
              <a:rPr lang="en-US" dirty="0" smtClean="0"/>
              <a:t>may want to use the </a:t>
            </a:r>
            <a:r>
              <a:rPr lang="en-US" dirty="0" smtClean="0"/>
              <a:t>negative </a:t>
            </a:r>
            <a:r>
              <a:rPr lang="en-US" dirty="0" smtClean="0"/>
              <a:t>binomial)</a:t>
            </a:r>
            <a:endParaRPr lang="en-US" dirty="0"/>
          </a:p>
        </p:txBody>
      </p:sp>
      <p:sp>
        <p:nvSpPr>
          <p:cNvPr id="64515" name="Rectangle 3"/>
          <p:cNvSpPr>
            <a:spLocks noGrp="1" noChangeArrowheads="1"/>
          </p:cNvSpPr>
          <p:nvPr>
            <p:ph type="subTitle" idx="1"/>
          </p:nvPr>
        </p:nvSpPr>
        <p:spPr/>
        <p:txBody>
          <a:bodyPr/>
          <a:lstStyle/>
          <a:p>
            <a:pPr eaLnBrk="1" hangingPunct="1"/>
            <a:r>
              <a:rPr lang="en-US"/>
              <a:t>Binomial</a:t>
            </a:r>
          </a:p>
          <a:p>
            <a:pPr eaLnBrk="1" hangingPunct="1"/>
            <a:r>
              <a:rPr lang="en-US"/>
              <a:t>Poisson</a:t>
            </a:r>
          </a:p>
          <a:p>
            <a:pPr eaLnBrk="1" hangingPunct="1"/>
            <a:r>
              <a:rPr lang="en-US"/>
              <a:t>Negative-binomial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Random variables</a:t>
            </a:r>
          </a:p>
        </p:txBody>
      </p:sp>
      <p:sp>
        <p:nvSpPr>
          <p:cNvPr id="65539" name="Rectangle 3"/>
          <p:cNvSpPr>
            <a:spLocks noGrp="1" noChangeArrowheads="1"/>
          </p:cNvSpPr>
          <p:nvPr>
            <p:ph type="body" idx="1"/>
          </p:nvPr>
        </p:nvSpPr>
        <p:spPr/>
        <p:txBody>
          <a:bodyPr/>
          <a:lstStyle/>
          <a:p>
            <a:pPr eaLnBrk="1" hangingPunct="1"/>
            <a:r>
              <a:rPr lang="en-US"/>
              <a:t>This is what we want to know the probability distribution of.</a:t>
            </a:r>
          </a:p>
          <a:p>
            <a:pPr eaLnBrk="1" hangingPunct="1"/>
            <a:endParaRPr lang="en-US"/>
          </a:p>
          <a:p>
            <a:pPr eaLnBrk="1" hangingPunct="1"/>
            <a:r>
              <a:rPr lang="en-US"/>
              <a:t>I.e. P(x|some distribution)</a:t>
            </a:r>
          </a:p>
          <a:p>
            <a:pPr eaLnBrk="1" hangingPunct="1">
              <a:buFontTx/>
              <a:buNone/>
            </a:pPr>
            <a:endParaRPr lang="en-US"/>
          </a:p>
          <a:p>
            <a:pPr eaLnBrk="1" hangingPunct="1">
              <a:buFontTx/>
              <a:buNone/>
            </a:pPr>
            <a:r>
              <a:rPr lang="en-US"/>
              <a:t>I will use “x” to be the random variable in each case.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81000"/>
            <a:ext cx="7772400" cy="1143000"/>
          </a:xfrm>
        </p:spPr>
        <p:txBody>
          <a:bodyPr/>
          <a:lstStyle/>
          <a:p>
            <a:pPr eaLnBrk="1" hangingPunct="1"/>
            <a:r>
              <a:rPr lang="en-US"/>
              <a:t>Binomial</a:t>
            </a:r>
          </a:p>
        </p:txBody>
      </p:sp>
      <p:sp>
        <p:nvSpPr>
          <p:cNvPr id="66563" name="Rectangle 4"/>
          <p:cNvSpPr>
            <a:spLocks noChangeArrowheads="1"/>
          </p:cNvSpPr>
          <p:nvPr/>
        </p:nvSpPr>
        <p:spPr bwMode="auto">
          <a:xfrm>
            <a:off x="381000" y="1371600"/>
            <a:ext cx="8312150" cy="2346325"/>
          </a:xfrm>
          <a:prstGeom prst="rect">
            <a:avLst/>
          </a:prstGeom>
          <a:noFill/>
          <a:ln w="9525">
            <a:noFill/>
            <a:miter lim="800000"/>
            <a:headEnd/>
            <a:tailEnd/>
          </a:ln>
        </p:spPr>
        <p:txBody>
          <a:bodyPr>
            <a:prstTxWarp prst="textNoShape">
              <a:avLst/>
            </a:prstTxWarp>
            <a:spAutoFit/>
          </a:bodyPr>
          <a:lstStyle/>
          <a:p>
            <a:r>
              <a:rPr lang="en-US" sz="2000"/>
              <a:t>Let’s say you set up a series of enclosures. Within each enclosure you place 25 flies, and a pre-determined set of predators.</a:t>
            </a:r>
          </a:p>
          <a:p>
            <a:r>
              <a:rPr lang="en-US" sz="2000"/>
              <a:t>You want to know what the distribution (across enclosures) of flies getting eaten is, based on a pre-determined probability of success for a given predator species.</a:t>
            </a:r>
            <a:endParaRPr lang="en-US"/>
          </a:p>
          <a:p>
            <a:endParaRPr lang="en-US"/>
          </a:p>
          <a:p>
            <a:r>
              <a:rPr lang="en-US"/>
              <a:t>You can set this up as a binomial problem.</a:t>
            </a:r>
          </a:p>
        </p:txBody>
      </p:sp>
      <p:sp>
        <p:nvSpPr>
          <p:cNvPr id="66564" name="Rectangle 5"/>
          <p:cNvSpPr>
            <a:spLocks noChangeArrowheads="1"/>
          </p:cNvSpPr>
          <p:nvPr/>
        </p:nvSpPr>
        <p:spPr bwMode="auto">
          <a:xfrm>
            <a:off x="228600" y="3962400"/>
            <a:ext cx="8153400" cy="2308225"/>
          </a:xfrm>
          <a:prstGeom prst="rect">
            <a:avLst/>
          </a:prstGeom>
          <a:noFill/>
          <a:ln w="9525">
            <a:noFill/>
            <a:miter lim="800000"/>
            <a:headEnd/>
            <a:tailEnd/>
          </a:ln>
        </p:spPr>
        <p:txBody>
          <a:bodyPr>
            <a:prstTxWarp prst="textNoShape">
              <a:avLst/>
            </a:prstTxWarp>
            <a:spAutoFit/>
          </a:bodyPr>
          <a:lstStyle/>
          <a:p>
            <a:r>
              <a:rPr lang="en-US"/>
              <a:t>N ( R calls this size) = 25 (the total # of individuals or “trials” for predation) in the enclosure</a:t>
            </a:r>
          </a:p>
          <a:p>
            <a:r>
              <a:rPr lang="en-US"/>
              <a:t>p = probability of a successful predation “trial” (the coin toss)</a:t>
            </a:r>
          </a:p>
          <a:p>
            <a:r>
              <a:rPr lang="en-US"/>
              <a:t>x = # trials of successful predation. This is what we usually want for the probability distribution.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685800" y="152400"/>
            <a:ext cx="7772400" cy="1143000"/>
          </a:xfrm>
        </p:spPr>
        <p:txBody>
          <a:bodyPr/>
          <a:lstStyle/>
          <a:p>
            <a:pPr eaLnBrk="1" hangingPunct="1"/>
            <a:r>
              <a:rPr lang="en-US"/>
              <a:t>Binomial</a:t>
            </a:r>
          </a:p>
        </p:txBody>
      </p:sp>
      <p:graphicFrame>
        <p:nvGraphicFramePr>
          <p:cNvPr id="67586" name="Object 2"/>
          <p:cNvGraphicFramePr>
            <a:graphicFrameLocks noChangeAspect="1"/>
          </p:cNvGraphicFramePr>
          <p:nvPr/>
        </p:nvGraphicFramePr>
        <p:xfrm>
          <a:off x="457200" y="1066800"/>
          <a:ext cx="3613150" cy="1595438"/>
        </p:xfrm>
        <a:graphic>
          <a:graphicData uri="http://schemas.openxmlformats.org/presentationml/2006/ole">
            <p:oleObj spid="_x0000_s77826" name="Equation" r:id="rId3" imgW="977900" imgH="431800" progId="Equation.3">
              <p:embed/>
            </p:oleObj>
          </a:graphicData>
        </a:graphic>
      </p:graphicFrame>
      <p:graphicFrame>
        <p:nvGraphicFramePr>
          <p:cNvPr id="67587" name="Object 3"/>
          <p:cNvGraphicFramePr>
            <a:graphicFrameLocks noChangeAspect="1"/>
          </p:cNvGraphicFramePr>
          <p:nvPr/>
        </p:nvGraphicFramePr>
        <p:xfrm>
          <a:off x="228600" y="3352800"/>
          <a:ext cx="3848100" cy="1595438"/>
        </p:xfrm>
        <a:graphic>
          <a:graphicData uri="http://schemas.openxmlformats.org/presentationml/2006/ole">
            <p:oleObj spid="_x0000_s77827" name="Equation" r:id="rId4" imgW="1041400" imgH="431800" progId="Equation.3">
              <p:embed/>
            </p:oleObj>
          </a:graphicData>
        </a:graphic>
      </p:graphicFrame>
      <p:sp>
        <p:nvSpPr>
          <p:cNvPr id="67589" name="Line 6"/>
          <p:cNvSpPr>
            <a:spLocks noChangeShapeType="1"/>
          </p:cNvSpPr>
          <p:nvPr/>
        </p:nvSpPr>
        <p:spPr bwMode="auto">
          <a:xfrm>
            <a:off x="4114800" y="4114800"/>
            <a:ext cx="1219200" cy="0"/>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67590" name="Rectangle 7"/>
          <p:cNvSpPr>
            <a:spLocks noChangeArrowheads="1"/>
          </p:cNvSpPr>
          <p:nvPr/>
        </p:nvSpPr>
        <p:spPr bwMode="auto">
          <a:xfrm>
            <a:off x="5257800" y="3200400"/>
            <a:ext cx="3581400" cy="2530475"/>
          </a:xfrm>
          <a:prstGeom prst="rect">
            <a:avLst/>
          </a:prstGeom>
          <a:noFill/>
          <a:ln w="9525">
            <a:noFill/>
            <a:miter lim="800000"/>
            <a:headEnd/>
            <a:tailEnd/>
          </a:ln>
        </p:spPr>
        <p:txBody>
          <a:bodyPr>
            <a:prstTxWarp prst="textNoShape">
              <a:avLst/>
            </a:prstTxWarp>
            <a:spAutoFit/>
          </a:bodyPr>
          <a:lstStyle/>
          <a:p>
            <a:r>
              <a:rPr lang="en-US" sz="2000"/>
              <a:t>You can think of this in two ways.</a:t>
            </a:r>
          </a:p>
          <a:p>
            <a:r>
              <a:rPr lang="en-US" sz="2000"/>
              <a:t> A) A normalizing constant so that probabilities sum to 1.</a:t>
            </a:r>
          </a:p>
          <a:p>
            <a:r>
              <a:rPr lang="en-US" sz="2000"/>
              <a:t>B) # of different combinations to allow for x “successful” predation events out of N total.</a:t>
            </a:r>
            <a:endParaRPr lang="en-US"/>
          </a:p>
        </p:txBody>
      </p:sp>
      <p:sp>
        <p:nvSpPr>
          <p:cNvPr id="67591" name="Rectangle 8"/>
          <p:cNvSpPr>
            <a:spLocks noChangeArrowheads="1"/>
          </p:cNvSpPr>
          <p:nvPr/>
        </p:nvSpPr>
        <p:spPr bwMode="auto">
          <a:xfrm>
            <a:off x="69850" y="6037263"/>
            <a:ext cx="6410325" cy="457200"/>
          </a:xfrm>
          <a:prstGeom prst="rect">
            <a:avLst/>
          </a:prstGeom>
          <a:noFill/>
          <a:ln w="9525">
            <a:noFill/>
            <a:miter lim="800000"/>
            <a:headEnd/>
            <a:tailEnd/>
          </a:ln>
        </p:spPr>
        <p:txBody>
          <a:bodyPr wrap="none">
            <a:prstTxWarp prst="textNoShape">
              <a:avLst/>
            </a:prstTxWarp>
            <a:spAutoFit/>
          </a:bodyPr>
          <a:lstStyle/>
          <a:p>
            <a:r>
              <a:rPr lang="en-US"/>
              <a:t>You will often see x=k  and hear “ N choose 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Example</a:t>
            </a:r>
          </a:p>
        </p:txBody>
      </p:sp>
      <p:sp>
        <p:nvSpPr>
          <p:cNvPr id="68611" name="Rectangle 3"/>
          <p:cNvSpPr>
            <a:spLocks noGrp="1" noChangeArrowheads="1"/>
          </p:cNvSpPr>
          <p:nvPr>
            <p:ph type="body" idx="1"/>
          </p:nvPr>
        </p:nvSpPr>
        <p:spPr>
          <a:xfrm>
            <a:off x="685800" y="1981200"/>
            <a:ext cx="7772400" cy="2895600"/>
          </a:xfrm>
        </p:spPr>
        <p:txBody>
          <a:bodyPr/>
          <a:lstStyle/>
          <a:p>
            <a:pPr eaLnBrk="1" hangingPunct="1"/>
            <a:r>
              <a:rPr lang="en-US"/>
              <a:t>If predator species 1 had a per “trial” probability of successfully eating a prey item of 0.2, what would be the probability of exactly 10 flies (out of the 25) being eaten in a single enclosure.</a:t>
            </a:r>
          </a:p>
        </p:txBody>
      </p:sp>
      <p:sp>
        <p:nvSpPr>
          <p:cNvPr id="68612" name="Rectangle 4"/>
          <p:cNvSpPr>
            <a:spLocks noChangeArrowheads="1"/>
          </p:cNvSpPr>
          <p:nvPr/>
        </p:nvSpPr>
        <p:spPr bwMode="auto">
          <a:xfrm>
            <a:off x="685800" y="4876800"/>
            <a:ext cx="4737100" cy="457200"/>
          </a:xfrm>
          <a:prstGeom prst="rect">
            <a:avLst/>
          </a:prstGeom>
          <a:noFill/>
          <a:ln w="9525">
            <a:noFill/>
            <a:miter lim="800000"/>
            <a:headEnd/>
            <a:tailEnd/>
          </a:ln>
        </p:spPr>
        <p:txBody>
          <a:bodyPr wrap="none">
            <a:prstTxWarp prst="textNoShape">
              <a:avLst/>
            </a:prstTxWarp>
            <a:spAutoFit/>
          </a:bodyPr>
          <a:lstStyle/>
          <a:p>
            <a:r>
              <a:rPr lang="en-US"/>
              <a:t>P(x=10| bi(N=25,p=0.2)) = 0.0118</a:t>
            </a:r>
          </a:p>
        </p:txBody>
      </p:sp>
      <p:sp>
        <p:nvSpPr>
          <p:cNvPr id="68613" name="Rectangle 5"/>
          <p:cNvSpPr>
            <a:spLocks noChangeArrowheads="1"/>
          </p:cNvSpPr>
          <p:nvPr/>
        </p:nvSpPr>
        <p:spPr bwMode="auto">
          <a:xfrm>
            <a:off x="527050" y="5681663"/>
            <a:ext cx="8388350" cy="822325"/>
          </a:xfrm>
          <a:prstGeom prst="rect">
            <a:avLst/>
          </a:prstGeom>
          <a:noFill/>
          <a:ln w="9525">
            <a:noFill/>
            <a:miter lim="800000"/>
            <a:headEnd/>
            <a:tailEnd/>
          </a:ln>
        </p:spPr>
        <p:txBody>
          <a:bodyPr>
            <a:prstTxWarp prst="textNoShape">
              <a:avLst/>
            </a:prstTxWarp>
            <a:spAutoFit/>
          </a:bodyPr>
          <a:lstStyle/>
          <a:p>
            <a:r>
              <a:rPr lang="en-US"/>
              <a:t>Not so high. We can look at the expected probability distribution for different values of x.</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Picture 4" descr="binom"/>
          <p:cNvPicPr>
            <a:picLocks noChangeAspect="1" noChangeArrowheads="1"/>
          </p:cNvPicPr>
          <p:nvPr/>
        </p:nvPicPr>
        <p:blipFill>
          <a:blip r:embed="rId2"/>
          <a:srcRect r="8241"/>
          <a:stretch>
            <a:fillRect/>
          </a:stretch>
        </p:blipFill>
        <p:spPr bwMode="auto">
          <a:xfrm>
            <a:off x="533400" y="712788"/>
            <a:ext cx="5638800" cy="6145212"/>
          </a:xfrm>
          <a:prstGeom prst="rect">
            <a:avLst/>
          </a:prstGeom>
          <a:noFill/>
          <a:ln w="9525">
            <a:noFill/>
            <a:miter lim="800000"/>
            <a:headEnd/>
            <a:tailEnd/>
          </a:ln>
        </p:spPr>
      </p:pic>
      <p:sp>
        <p:nvSpPr>
          <p:cNvPr id="69635" name="Rectangle 5"/>
          <p:cNvSpPr>
            <a:spLocks noChangeArrowheads="1"/>
          </p:cNvSpPr>
          <p:nvPr/>
        </p:nvSpPr>
        <p:spPr bwMode="auto">
          <a:xfrm>
            <a:off x="4876800" y="1828800"/>
            <a:ext cx="4038600" cy="1917700"/>
          </a:xfrm>
          <a:prstGeom prst="rect">
            <a:avLst/>
          </a:prstGeom>
          <a:noFill/>
          <a:ln w="9525">
            <a:noFill/>
            <a:miter lim="800000"/>
            <a:headEnd/>
            <a:tailEnd/>
          </a:ln>
        </p:spPr>
        <p:txBody>
          <a:bodyPr>
            <a:prstTxWarp prst="textNoShape">
              <a:avLst/>
            </a:prstTxWarp>
            <a:spAutoFit/>
          </a:bodyPr>
          <a:lstStyle/>
          <a:p>
            <a:r>
              <a:rPr lang="en-US"/>
              <a:t>This would be the expected distribution if we set up many replicate enclosures with 25 flies and this predator.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a:t>Predator species 2 is much hungrier….</a:t>
            </a:r>
          </a:p>
        </p:txBody>
      </p:sp>
      <p:pic>
        <p:nvPicPr>
          <p:cNvPr id="70659" name="Picture 4" descr="binom"/>
          <p:cNvPicPr>
            <a:picLocks noChangeAspect="1" noChangeArrowheads="1"/>
          </p:cNvPicPr>
          <p:nvPr/>
        </p:nvPicPr>
        <p:blipFill>
          <a:blip r:embed="rId2"/>
          <a:srcRect/>
          <a:stretch>
            <a:fillRect/>
          </a:stretch>
        </p:blipFill>
        <p:spPr bwMode="auto">
          <a:xfrm>
            <a:off x="914400" y="1703388"/>
            <a:ext cx="5154613" cy="515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609600"/>
            <a:ext cx="8229600" cy="1143000"/>
          </a:xfrm>
        </p:spPr>
        <p:txBody>
          <a:bodyPr>
            <a:normAutofit fontScale="90000"/>
          </a:bodyPr>
          <a:lstStyle/>
          <a:p>
            <a:pPr eaLnBrk="1" hangingPunct="1"/>
            <a:r>
              <a:rPr lang="en-US"/>
              <a:t>Let’s say we had 100 flies per enclosure, and predator species 3 was really ineffective, p=0.01</a:t>
            </a:r>
          </a:p>
        </p:txBody>
      </p:sp>
      <p:pic>
        <p:nvPicPr>
          <p:cNvPr id="74755" name="Picture 4" descr="binom"/>
          <p:cNvPicPr>
            <a:picLocks noChangeAspect="1" noChangeArrowheads="1"/>
          </p:cNvPicPr>
          <p:nvPr/>
        </p:nvPicPr>
        <p:blipFill>
          <a:blip r:embed="rId2"/>
          <a:srcRect/>
          <a:stretch>
            <a:fillRect/>
          </a:stretch>
        </p:blipFill>
        <p:spPr bwMode="auto">
          <a:xfrm>
            <a:off x="457200" y="2438400"/>
            <a:ext cx="4191000" cy="4191000"/>
          </a:xfrm>
          <a:prstGeom prst="rect">
            <a:avLst/>
          </a:prstGeom>
          <a:noFill/>
          <a:ln w="9525">
            <a:noFill/>
            <a:miter lim="800000"/>
            <a:headEnd/>
            <a:tailEnd/>
          </a:ln>
        </p:spPr>
      </p:pic>
      <p:sp>
        <p:nvSpPr>
          <p:cNvPr id="74756" name="Rectangle 5"/>
          <p:cNvSpPr>
            <a:spLocks noChangeArrowheads="1"/>
          </p:cNvSpPr>
          <p:nvPr/>
        </p:nvSpPr>
        <p:spPr bwMode="auto">
          <a:xfrm>
            <a:off x="3352800" y="3124200"/>
            <a:ext cx="5638800" cy="1477328"/>
          </a:xfrm>
          <a:prstGeom prst="rect">
            <a:avLst/>
          </a:prstGeom>
          <a:noFill/>
          <a:ln w="9525">
            <a:noFill/>
            <a:miter lim="800000"/>
            <a:headEnd/>
            <a:tailEnd/>
          </a:ln>
        </p:spPr>
        <p:txBody>
          <a:bodyPr>
            <a:prstTxWarp prst="textNoShape">
              <a:avLst/>
            </a:prstTxWarp>
            <a:spAutoFit/>
          </a:bodyPr>
          <a:lstStyle/>
          <a:p>
            <a:r>
              <a:rPr lang="en-US" dirty="0"/>
              <a:t>While there may be a theoretical limit to the number of flies that can be eaten, practically speaking it is unlimited since the predation probability is so low.</a:t>
            </a:r>
            <a:r>
              <a:rPr lang="en-US" dirty="0" smtClean="0"/>
              <a:t> </a:t>
            </a:r>
          </a:p>
          <a:p>
            <a:endParaRPr lang="en-US" dirty="0" smtClean="0"/>
          </a:p>
          <a:p>
            <a:r>
              <a:rPr lang="en-US" dirty="0" smtClean="0"/>
              <a:t>This is a lot like the situation we have with RNA-</a:t>
            </a:r>
            <a:r>
              <a:rPr lang="en-US" dirty="0" err="1" smtClean="0"/>
              <a:t>seq</a:t>
            </a:r>
            <a:r>
              <a:rPr lang="en-US" dirty="0" smtClean="0"/>
              <a:t> data.</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1143000"/>
          </a:xfrm>
        </p:spPr>
        <p:txBody>
          <a:bodyPr/>
          <a:lstStyle/>
          <a:p>
            <a:pPr eaLnBrk="1" hangingPunct="1"/>
            <a:r>
              <a:rPr lang="en-US"/>
              <a:t>Poisson</a:t>
            </a:r>
          </a:p>
        </p:txBody>
      </p:sp>
      <p:sp>
        <p:nvSpPr>
          <p:cNvPr id="75779" name="Rectangle 3"/>
          <p:cNvSpPr>
            <a:spLocks noGrp="1" noChangeArrowheads="1"/>
          </p:cNvSpPr>
          <p:nvPr>
            <p:ph type="body" idx="1"/>
          </p:nvPr>
        </p:nvSpPr>
        <p:spPr>
          <a:xfrm>
            <a:off x="685800" y="1447800"/>
            <a:ext cx="7772400" cy="4419600"/>
          </a:xfrm>
        </p:spPr>
        <p:txBody>
          <a:bodyPr>
            <a:normAutofit fontScale="92500" lnSpcReduction="20000"/>
          </a:bodyPr>
          <a:lstStyle/>
          <a:p>
            <a:pPr eaLnBrk="1" hangingPunct="1"/>
            <a:r>
              <a:rPr lang="en-US" dirty="0"/>
              <a:t>When you have a discrete random variable where the probability of a “successful” trial is very small, but the theoretical (or practical) range is effectively infinite, you can use a </a:t>
            </a:r>
            <a:r>
              <a:rPr lang="en-US" dirty="0" err="1"/>
              <a:t>poisson</a:t>
            </a:r>
            <a:r>
              <a:rPr lang="en-US" dirty="0"/>
              <a:t> distribution.</a:t>
            </a:r>
          </a:p>
          <a:p>
            <a:pPr eaLnBrk="1" hangingPunct="1"/>
            <a:endParaRPr lang="en-US" dirty="0"/>
          </a:p>
          <a:p>
            <a:pPr eaLnBrk="1" hangingPunct="1"/>
            <a:r>
              <a:rPr lang="en-US" dirty="0"/>
              <a:t>Useful for counting # of “rare” events, like new migrants to a population/year.</a:t>
            </a:r>
          </a:p>
          <a:p>
            <a:pPr eaLnBrk="1" hangingPunct="1"/>
            <a:r>
              <a:rPr lang="en-US" dirty="0"/>
              <a:t># of new mutations/offspring.</a:t>
            </a:r>
            <a:r>
              <a:rPr lang="en-US" dirty="0" smtClean="0"/>
              <a:t>.</a:t>
            </a:r>
          </a:p>
          <a:p>
            <a:pPr eaLnBrk="1" hangingPunct="1"/>
            <a:r>
              <a:rPr lang="en-US" dirty="0" smtClean="0"/>
              <a:t># counts of sequencing </a:t>
            </a:r>
            <a:r>
              <a:rPr lang="en-US" dirty="0" smtClean="0"/>
              <a:t>reads (well sort of)…</a:t>
            </a:r>
          </a:p>
          <a:p>
            <a:pPr eaLnBrk="1" hangingPunct="1"/>
            <a:endParaRPr lang="en-US" dirty="0"/>
          </a:p>
          <a:p>
            <a:pPr eaLnBrk="1" hangingPunct="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lstStyle/>
          <a:p>
            <a:r>
              <a:rPr lang="en-US" dirty="0" smtClean="0"/>
              <a:t>One of the most difficult issues has been how to count reads.</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a:xfrm>
            <a:off x="685800" y="228600"/>
            <a:ext cx="7772400" cy="1143000"/>
          </a:xfrm>
        </p:spPr>
        <p:txBody>
          <a:bodyPr/>
          <a:lstStyle/>
          <a:p>
            <a:pPr eaLnBrk="1" hangingPunct="1"/>
            <a:r>
              <a:rPr lang="en-US"/>
              <a:t>Poisson</a:t>
            </a:r>
          </a:p>
        </p:txBody>
      </p:sp>
      <p:sp>
        <p:nvSpPr>
          <p:cNvPr id="76803" name="Rectangle 1027"/>
          <p:cNvSpPr>
            <a:spLocks noGrp="1" noChangeArrowheads="1"/>
          </p:cNvSpPr>
          <p:nvPr>
            <p:ph type="body" idx="1"/>
          </p:nvPr>
        </p:nvSpPr>
        <p:spPr>
          <a:xfrm>
            <a:off x="685800" y="1447800"/>
            <a:ext cx="7772400" cy="4419600"/>
          </a:xfrm>
        </p:spPr>
        <p:txBody>
          <a:bodyPr/>
          <a:lstStyle/>
          <a:p>
            <a:pPr eaLnBrk="1" hangingPunct="1"/>
            <a:r>
              <a:rPr lang="en-US" dirty="0"/>
              <a:t>It</a:t>
            </a:r>
            <a:r>
              <a:rPr lang="en-US" dirty="0" smtClean="0"/>
              <a:t> is also (potentially) useful for RNA-</a:t>
            </a:r>
            <a:r>
              <a:rPr lang="en-US" dirty="0" err="1" smtClean="0"/>
              <a:t>seq</a:t>
            </a:r>
            <a:r>
              <a:rPr lang="en-US" dirty="0" smtClean="0"/>
              <a:t> data! (although we will see not very useful)</a:t>
            </a:r>
            <a:r>
              <a:rPr lang="en-US" dirty="0" smtClean="0"/>
              <a:t>.</a:t>
            </a:r>
          </a:p>
          <a:p>
            <a:pPr eaLnBrk="1" hangingPunct="1">
              <a:buNone/>
            </a:pPr>
            <a:endParaRPr lang="en-US" dirty="0" smtClean="0"/>
          </a:p>
          <a:p>
            <a:pPr eaLnBrk="1" hangingPunct="1"/>
            <a:endParaRPr lang="en-US" dirty="0"/>
          </a:p>
          <a:p>
            <a:pPr eaLnBrk="1" hangingPunct="1"/>
            <a:endParaRPr lang="en-US" dirty="0"/>
          </a:p>
          <a:p>
            <a:pPr eaLnBrk="1" hangingPunct="1"/>
            <a:endParaRPr lang="en-US" dirty="0"/>
          </a:p>
          <a:p>
            <a:pPr eaLnBrk="1" hangingPunct="1"/>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a:t>Poisson</a:t>
            </a:r>
          </a:p>
        </p:txBody>
      </p:sp>
      <p:sp>
        <p:nvSpPr>
          <p:cNvPr id="77828" name="Rectangle 4"/>
          <p:cNvSpPr>
            <a:spLocks noChangeArrowheads="1"/>
          </p:cNvSpPr>
          <p:nvPr/>
        </p:nvSpPr>
        <p:spPr bwMode="auto">
          <a:xfrm>
            <a:off x="1055688" y="17081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77826" name="Object 2"/>
          <p:cNvGraphicFramePr>
            <a:graphicFrameLocks noChangeAspect="1"/>
          </p:cNvGraphicFramePr>
          <p:nvPr/>
        </p:nvGraphicFramePr>
        <p:xfrm>
          <a:off x="1143000" y="1752600"/>
          <a:ext cx="1609725" cy="1720850"/>
        </p:xfrm>
        <a:graphic>
          <a:graphicData uri="http://schemas.openxmlformats.org/presentationml/2006/ole">
            <p:oleObj spid="_x0000_s88066" name="Equation" r:id="rId3" imgW="368300" imgH="393700" progId="Equation.3">
              <p:embed/>
            </p:oleObj>
          </a:graphicData>
        </a:graphic>
      </p:graphicFrame>
      <p:sp>
        <p:nvSpPr>
          <p:cNvPr id="77829" name="Rectangle 6"/>
          <p:cNvSpPr>
            <a:spLocks noChangeArrowheads="1"/>
          </p:cNvSpPr>
          <p:nvPr/>
        </p:nvSpPr>
        <p:spPr bwMode="auto">
          <a:xfrm>
            <a:off x="344488" y="4025900"/>
            <a:ext cx="8722422" cy="1754327"/>
          </a:xfrm>
          <a:prstGeom prst="rect">
            <a:avLst/>
          </a:prstGeom>
          <a:noFill/>
          <a:ln w="9525">
            <a:noFill/>
            <a:miter lim="800000"/>
            <a:headEnd/>
            <a:tailEnd/>
          </a:ln>
        </p:spPr>
        <p:txBody>
          <a:bodyPr wrap="none">
            <a:prstTxWarp prst="textNoShape">
              <a:avLst/>
            </a:prstTxWarp>
            <a:spAutoFit/>
          </a:bodyPr>
          <a:lstStyle/>
          <a:p>
            <a:r>
              <a:rPr lang="en-US" dirty="0" err="1"/>
              <a:t>x</a:t>
            </a:r>
            <a:r>
              <a:rPr lang="en-US" dirty="0"/>
              <a:t> is our random variable (# events/unit sampling effort</a:t>
            </a:r>
            <a:r>
              <a:rPr lang="en-US" dirty="0" smtClean="0"/>
              <a:t>) – read counts for a gene in a sample</a:t>
            </a:r>
          </a:p>
          <a:p>
            <a:pPr>
              <a:buFont typeface="Symbol" charset="2"/>
              <a:buChar char="l"/>
            </a:pPr>
            <a:r>
              <a:rPr lang="en-US" dirty="0">
                <a:sym typeface="Symbol" charset="2"/>
              </a:rPr>
              <a:t> Is the “rate” parameter.</a:t>
            </a:r>
            <a:r>
              <a:rPr lang="en-US" dirty="0" smtClean="0">
                <a:sym typeface="Symbol" charset="2"/>
              </a:rPr>
              <a:t> i.e. Expected </a:t>
            </a:r>
            <a:r>
              <a:rPr lang="en-US" dirty="0">
                <a:sym typeface="Symbol" charset="2"/>
              </a:rPr>
              <a:t>number</a:t>
            </a:r>
            <a:r>
              <a:rPr lang="en-US" dirty="0" smtClean="0">
                <a:sym typeface="Symbol" charset="2"/>
              </a:rPr>
              <a:t> of reads (for a transcript) per </a:t>
            </a:r>
            <a:r>
              <a:rPr lang="en-US" dirty="0">
                <a:sym typeface="Symbol" charset="2"/>
              </a:rPr>
              <a:t>sample</a:t>
            </a:r>
          </a:p>
          <a:p>
            <a:pPr>
              <a:buFont typeface="Symbol" charset="2"/>
              <a:buChar char="l"/>
            </a:pPr>
            <a:r>
              <a:rPr lang="en-US" dirty="0"/>
              <a:t> is the mean and the variance!!!! </a:t>
            </a:r>
          </a:p>
          <a:p>
            <a:pPr>
              <a:buFont typeface="Symbol" charset="2"/>
              <a:buChar char="l"/>
            </a:pPr>
            <a:endParaRPr lang="en-US" dirty="0"/>
          </a:p>
          <a:p>
            <a:pPr>
              <a:buFont typeface="Symbol" charset="2"/>
              <a:buNone/>
            </a:pPr>
            <a:r>
              <a:rPr lang="en-US" dirty="0"/>
              <a:t>For its relation to a binomial when N is large and </a:t>
            </a:r>
            <a:r>
              <a:rPr lang="en-US" dirty="0" err="1"/>
              <a:t>p</a:t>
            </a:r>
            <a:r>
              <a:rPr lang="en-US" dirty="0"/>
              <a:t> is small</a:t>
            </a:r>
          </a:p>
          <a:p>
            <a:pPr>
              <a:buFont typeface="Symbol" charset="2"/>
              <a:buNone/>
            </a:pPr>
            <a:r>
              <a:rPr lang="en-US" dirty="0"/>
              <a:t> </a:t>
            </a:r>
            <a:r>
              <a:rPr lang="en-US" dirty="0" err="1">
                <a:sym typeface="Symbol" charset="2"/>
              </a:rPr>
              <a:t></a:t>
            </a:r>
            <a:r>
              <a:rPr lang="en-US" dirty="0"/>
              <a:t>= N*</a:t>
            </a:r>
            <a:r>
              <a:rPr lang="en-US" dirty="0" err="1"/>
              <a:t>p</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t>Poisson</a:t>
            </a:r>
          </a:p>
        </p:txBody>
      </p:sp>
      <p:sp>
        <p:nvSpPr>
          <p:cNvPr id="78851" name="Rectangle 3"/>
          <p:cNvSpPr>
            <a:spLocks noGrp="1" noChangeArrowheads="1"/>
          </p:cNvSpPr>
          <p:nvPr>
            <p:ph type="body" idx="1"/>
          </p:nvPr>
        </p:nvSpPr>
        <p:spPr/>
        <p:txBody>
          <a:bodyPr/>
          <a:lstStyle/>
          <a:p>
            <a:pPr eaLnBrk="1" hangingPunct="1"/>
            <a:r>
              <a:rPr lang="en-US"/>
              <a:t>Let’s say flies disperse to colonize a new patch at a very low rate ( previous estimates suggest we will observe one fly for every two new patches we examine, </a:t>
            </a:r>
            <a:r>
              <a:rPr lang="en-US" sz="2400">
                <a:sym typeface="Symbol" charset="2"/>
              </a:rPr>
              <a:t>=0.5</a:t>
            </a:r>
            <a:r>
              <a:rPr lang="en-US"/>
              <a:t>).</a:t>
            </a:r>
          </a:p>
          <a:p>
            <a:pPr eaLnBrk="1" hangingPunct="1"/>
            <a:r>
              <a:rPr lang="en-US"/>
              <a:t>What is the probability of observing 2 flies on a new patch of land?</a:t>
            </a:r>
          </a:p>
        </p:txBody>
      </p:sp>
      <p:sp>
        <p:nvSpPr>
          <p:cNvPr id="78852" name="Rectangle 4"/>
          <p:cNvSpPr>
            <a:spLocks noChangeArrowheads="1"/>
          </p:cNvSpPr>
          <p:nvPr/>
        </p:nvSpPr>
        <p:spPr bwMode="auto">
          <a:xfrm>
            <a:off x="395288" y="5978525"/>
            <a:ext cx="4386262" cy="457200"/>
          </a:xfrm>
          <a:prstGeom prst="rect">
            <a:avLst/>
          </a:prstGeom>
          <a:noFill/>
          <a:ln w="9525">
            <a:noFill/>
            <a:miter lim="800000"/>
            <a:headEnd/>
            <a:tailEnd/>
          </a:ln>
        </p:spPr>
        <p:txBody>
          <a:bodyPr wrap="none">
            <a:prstTxWarp prst="textNoShape">
              <a:avLst/>
            </a:prstTxWarp>
            <a:spAutoFit/>
          </a:bodyPr>
          <a:lstStyle/>
          <a:p>
            <a:r>
              <a:rPr lang="en-US"/>
              <a:t>P(x=2| poisson(</a:t>
            </a:r>
            <a:r>
              <a:rPr lang="en-US">
                <a:sym typeface="Symbol" charset="2"/>
              </a:rPr>
              <a:t></a:t>
            </a:r>
            <a:r>
              <a:rPr lang="en-US"/>
              <a:t>=0.5</a:t>
            </a:r>
            <a:r>
              <a:rPr lang="en-US">
                <a:sym typeface="Symbol" charset="2"/>
              </a:rPr>
              <a:t>)) = 0.076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762000"/>
            <a:ext cx="8534400" cy="1143000"/>
          </a:xfrm>
        </p:spPr>
        <p:txBody>
          <a:bodyPr>
            <a:normAutofit fontScale="90000"/>
          </a:bodyPr>
          <a:lstStyle/>
          <a:p>
            <a:pPr eaLnBrk="1" hangingPunct="1"/>
            <a:r>
              <a:rPr lang="en-US"/>
              <a:t>Probability of observing x number of flies on a patch given lambda=0.5</a:t>
            </a:r>
            <a:br>
              <a:rPr lang="en-US"/>
            </a:br>
            <a:endParaRPr lang="en-US"/>
          </a:p>
        </p:txBody>
      </p:sp>
      <p:pic>
        <p:nvPicPr>
          <p:cNvPr id="79875" name="Picture 5" descr="poisson1"/>
          <p:cNvPicPr>
            <a:picLocks noChangeAspect="1" noChangeArrowheads="1"/>
          </p:cNvPicPr>
          <p:nvPr/>
        </p:nvPicPr>
        <p:blipFill>
          <a:blip r:embed="rId2"/>
          <a:srcRect/>
          <a:stretch>
            <a:fillRect/>
          </a:stretch>
        </p:blipFill>
        <p:spPr bwMode="auto">
          <a:xfrm>
            <a:off x="2133600" y="2057400"/>
            <a:ext cx="4519613" cy="451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25217"/>
            <a:ext cx="8229600" cy="1143000"/>
          </a:xfrm>
        </p:spPr>
        <p:txBody>
          <a:bodyPr>
            <a:normAutofit fontScale="90000"/>
          </a:bodyPr>
          <a:lstStyle/>
          <a:p>
            <a:pPr eaLnBrk="1" hangingPunct="1"/>
            <a:r>
              <a:rPr lang="en-US" dirty="0"/>
              <a:t>What happens as lambda increases?</a:t>
            </a:r>
          </a:p>
        </p:txBody>
      </p:sp>
      <p:pic>
        <p:nvPicPr>
          <p:cNvPr id="5" name="Picture 4" descr="Rplot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1089982" y="1017783"/>
            <a:ext cx="8054018" cy="584021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pPr eaLnBrk="1" hangingPunct="1"/>
            <a:r>
              <a:rPr lang="en-US"/>
              <a:t>Poisson mean and variance</a:t>
            </a:r>
          </a:p>
        </p:txBody>
      </p:sp>
      <p:sp>
        <p:nvSpPr>
          <p:cNvPr id="81923" name="Rectangle 1027"/>
          <p:cNvSpPr>
            <a:spLocks noGrp="1" noChangeArrowheads="1"/>
          </p:cNvSpPr>
          <p:nvPr>
            <p:ph type="body" idx="1"/>
          </p:nvPr>
        </p:nvSpPr>
        <p:spPr/>
        <p:txBody>
          <a:bodyPr/>
          <a:lstStyle/>
          <a:p>
            <a:pPr eaLnBrk="1" hangingPunct="1"/>
            <a:r>
              <a:rPr lang="en-US" dirty="0"/>
              <a:t>When lambda is small for your random variable, you will often find that your data is “over-dispersed”.</a:t>
            </a:r>
          </a:p>
          <a:p>
            <a:pPr eaLnBrk="1" hangingPunct="1"/>
            <a:r>
              <a:rPr lang="en-US" dirty="0"/>
              <a:t>That is there is more variation that expected under Poisson (lambda</a:t>
            </a:r>
            <a:r>
              <a:rPr lang="en-US" dirty="0" smtClean="0"/>
              <a:t>).</a:t>
            </a:r>
          </a:p>
          <a:p>
            <a:pPr eaLnBrk="1" hangingPunct="1"/>
            <a:r>
              <a:rPr lang="en-US" dirty="0"/>
              <a:t>Similarly when lambda gets large, you will often find that there is less variation than expected under </a:t>
            </a:r>
            <a:r>
              <a:rPr lang="en-US" dirty="0" err="1"/>
              <a:t>Poisson(lambda</a:t>
            </a:r>
            <a:r>
              <a:rPr lang="en-US" dirty="0" smtClean="0"/>
              <a: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nders2.tiff"/>
          <p:cNvPicPr>
            <a:picLocks noChangeAspect="1"/>
          </p:cNvPicPr>
          <p:nvPr/>
        </p:nvPicPr>
        <p:blipFill>
          <a:blip r:embed="rId2"/>
          <a:stretch>
            <a:fillRect/>
          </a:stretch>
        </p:blipFill>
        <p:spPr>
          <a:xfrm>
            <a:off x="0" y="-163106"/>
            <a:ext cx="9144000" cy="5770375"/>
          </a:xfrm>
          <a:prstGeom prst="rect">
            <a:avLst/>
          </a:prstGeom>
        </p:spPr>
      </p:pic>
      <p:sp>
        <p:nvSpPr>
          <p:cNvPr id="6" name="TextBox 5"/>
          <p:cNvSpPr txBox="1"/>
          <p:nvPr/>
        </p:nvSpPr>
        <p:spPr>
          <a:xfrm>
            <a:off x="155745" y="6122626"/>
            <a:ext cx="3997008" cy="369332"/>
          </a:xfrm>
          <a:prstGeom prst="rect">
            <a:avLst/>
          </a:prstGeom>
          <a:noFill/>
        </p:spPr>
        <p:txBody>
          <a:bodyPr wrap="none" rtlCol="0">
            <a:spAutoFit/>
          </a:bodyPr>
          <a:lstStyle/>
          <a:p>
            <a:r>
              <a:rPr lang="en-US" dirty="0" smtClean="0"/>
              <a:t>Anders and Huber 2010 Genome Biology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t>
            </a:r>
            <a:r>
              <a:rPr lang="en-US" dirty="0" err="1" smtClean="0"/>
              <a:t>poisson</a:t>
            </a:r>
            <a:r>
              <a:rPr lang="en-US" dirty="0" smtClean="0"/>
              <a:t> might not model sequence reads well</a:t>
            </a:r>
            <a:endParaRPr lang="en-US" dirty="0"/>
          </a:p>
        </p:txBody>
      </p:sp>
      <p:sp>
        <p:nvSpPr>
          <p:cNvPr id="3" name="Content Placeholder 2"/>
          <p:cNvSpPr>
            <a:spLocks noGrp="1"/>
          </p:cNvSpPr>
          <p:nvPr>
            <p:ph idx="1"/>
          </p:nvPr>
        </p:nvSpPr>
        <p:spPr/>
        <p:txBody>
          <a:bodyPr/>
          <a:lstStyle/>
          <a:p>
            <a:r>
              <a:rPr lang="en-US" dirty="0" smtClean="0"/>
              <a:t>Most RNA-</a:t>
            </a:r>
            <a:r>
              <a:rPr lang="en-US" dirty="0" err="1" smtClean="0"/>
              <a:t>seq</a:t>
            </a:r>
            <a:r>
              <a:rPr lang="en-US" dirty="0" smtClean="0"/>
              <a:t> data (and most count data in biology) is not modeled well by </a:t>
            </a:r>
            <a:r>
              <a:rPr lang="en-US" dirty="0" err="1" smtClean="0"/>
              <a:t>poisson</a:t>
            </a:r>
            <a:r>
              <a:rPr lang="en-US" dirty="0" smtClean="0"/>
              <a:t> because the relationships between means and variances tend to be far more complicated among (and within) biological replicates.</a:t>
            </a:r>
          </a:p>
          <a:p>
            <a:r>
              <a:rPr lang="en-US" dirty="0" smtClean="0"/>
              <a:t>It has been argued (</a:t>
            </a:r>
            <a:r>
              <a:rPr lang="en-US" dirty="0" err="1" smtClean="0"/>
              <a:t>Mortzavi</a:t>
            </a:r>
            <a:r>
              <a:rPr lang="en-US" dirty="0" smtClean="0"/>
              <a:t> et al 2008) that technical variation in RNA-</a:t>
            </a:r>
            <a:r>
              <a:rPr lang="en-US" dirty="0" err="1" smtClean="0"/>
              <a:t>seq</a:t>
            </a:r>
            <a:r>
              <a:rPr lang="en-US" dirty="0" smtClean="0"/>
              <a:t> is captured by Poisson. I have my doubts even on this.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Quasi-</a:t>
            </a:r>
            <a:r>
              <a:rPr lang="en-US" dirty="0" err="1" smtClean="0"/>
              <a:t>poisson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over-dispersion is such a common issue, a number of approaches have been developed to account for it with count data.</a:t>
            </a:r>
          </a:p>
          <a:p>
            <a:r>
              <a:rPr lang="en-US" dirty="0" smtClean="0"/>
              <a:t>One is to use a quasi-</a:t>
            </a:r>
            <a:r>
              <a:rPr lang="en-US" dirty="0" err="1" smtClean="0"/>
              <a:t>poisson</a:t>
            </a:r>
            <a:r>
              <a:rPr lang="en-US" dirty="0" smtClean="0"/>
              <a:t>.</a:t>
            </a:r>
          </a:p>
          <a:p>
            <a:r>
              <a:rPr lang="en-US" dirty="0" smtClean="0"/>
              <a:t>Instead of </a:t>
            </a:r>
            <a:r>
              <a:rPr lang="en-US" dirty="0" err="1" smtClean="0"/>
              <a:t>variance(x</a:t>
            </a:r>
            <a:r>
              <a:rPr lang="en-US" dirty="0" smtClean="0"/>
              <a:t>) = </a:t>
            </a:r>
            <a:r>
              <a:rPr lang="en-US" dirty="0" err="1" smtClean="0"/>
              <a:t>λ</a:t>
            </a:r>
            <a:r>
              <a:rPr lang="en-US" dirty="0" smtClean="0"/>
              <a:t>, it is</a:t>
            </a:r>
          </a:p>
          <a:p>
            <a:endParaRPr lang="en-US" dirty="0" smtClean="0"/>
          </a:p>
          <a:p>
            <a:r>
              <a:rPr lang="en-US" dirty="0" smtClean="0"/>
              <a:t>Variance (</a:t>
            </a:r>
            <a:r>
              <a:rPr lang="en-US" dirty="0" err="1" smtClean="0"/>
              <a:t>x</a:t>
            </a:r>
            <a:r>
              <a:rPr lang="en-US" dirty="0" smtClean="0"/>
              <a:t>) =</a:t>
            </a:r>
            <a:r>
              <a:rPr lang="en-US" dirty="0" err="1" smtClean="0"/>
              <a:t>λθ</a:t>
            </a:r>
            <a:endParaRPr lang="en-US" dirty="0" smtClean="0"/>
          </a:p>
          <a:p>
            <a:r>
              <a:rPr lang="en-US" dirty="0" smtClean="0"/>
              <a:t>Where </a:t>
            </a:r>
            <a:r>
              <a:rPr lang="en-US" dirty="0" err="1" smtClean="0"/>
              <a:t>θ</a:t>
            </a:r>
            <a:r>
              <a:rPr lang="en-US" dirty="0" smtClean="0"/>
              <a:t> is the (multiplicative) over-dispersion parameter.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normal distribution?</a:t>
            </a:r>
            <a:endParaRPr lang="en-US" dirty="0"/>
          </a:p>
        </p:txBody>
      </p:sp>
      <p:sp>
        <p:nvSpPr>
          <p:cNvPr id="3" name="Content Placeholder 2"/>
          <p:cNvSpPr>
            <a:spLocks noGrp="1"/>
          </p:cNvSpPr>
          <p:nvPr>
            <p:ph idx="1"/>
          </p:nvPr>
        </p:nvSpPr>
        <p:spPr/>
        <p:txBody>
          <a:bodyPr>
            <a:normAutofit/>
          </a:bodyPr>
          <a:lstStyle/>
          <a:p>
            <a:r>
              <a:rPr lang="en-US" dirty="0" smtClean="0"/>
              <a:t>Despite working with discrete count data, several authors use normal distributions. Several reasons.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lstStyle/>
          <a:p>
            <a:r>
              <a:rPr lang="en-US" dirty="0" smtClean="0"/>
              <a:t>We are interested in transcript abundance.</a:t>
            </a:r>
          </a:p>
          <a:p>
            <a:r>
              <a:rPr lang="en-US" dirty="0" smtClean="0"/>
              <a:t> But we need to take into account a number of things.</a:t>
            </a:r>
          </a:p>
          <a:p>
            <a:r>
              <a:rPr lang="en-US" dirty="0" smtClean="0"/>
              <a:t> How many reads in the sample.</a:t>
            </a:r>
          </a:p>
          <a:p>
            <a:r>
              <a:rPr lang="en-US" dirty="0" smtClean="0"/>
              <a:t> Length of transcripts</a:t>
            </a:r>
          </a:p>
          <a:p>
            <a:r>
              <a:rPr lang="en-US" dirty="0" smtClean="0"/>
              <a:t>GC content and sequencing bias (influencing counts of transcripts within a sample).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normal distribution?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Despite working with discrete count data, several authors use normal distributions. Several reasons:</a:t>
            </a:r>
          </a:p>
          <a:p>
            <a:endParaRPr lang="en-US" dirty="0" smtClean="0"/>
          </a:p>
          <a:p>
            <a:pPr marL="514350" indent="-514350">
              <a:buFont typeface="+mj-lt"/>
              <a:buAutoNum type="arabicPeriod"/>
            </a:pPr>
            <a:r>
              <a:rPr lang="en-US" dirty="0" smtClean="0"/>
              <a:t>W</a:t>
            </a:r>
            <a:r>
              <a:rPr lang="en-US" dirty="0" smtClean="0"/>
              <a:t>hen the mean number of counts is far enough away from zero, often the normal distribution does a good job of fitting the data (and capturing mean &amp; variance relationship). For low mean counts a variance stabilization can aid modeling (the approach in </a:t>
            </a:r>
            <a:r>
              <a:rPr lang="en-US" dirty="0" err="1" smtClean="0"/>
              <a:t>limma/voom</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smtClean="0"/>
              <a:t>O</a:t>
            </a:r>
            <a:r>
              <a:rPr lang="en-US" dirty="0" smtClean="0"/>
              <a:t>ur response variable (counts of features) are not measured without error, and therefore are not true measures. When estimating effects in our model we account for this uncertainty and assuming a normal distribution enables additional flexibility.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normal distribution?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Despite working with discrete count data, several authors use normal distributions. Several reasons:</a:t>
            </a:r>
          </a:p>
          <a:p>
            <a:endParaRPr lang="en-US" dirty="0" smtClean="0"/>
          </a:p>
          <a:p>
            <a:pPr marL="514350" indent="-514350">
              <a:buFont typeface="+mj-lt"/>
              <a:buAutoNum type="arabicPeriod"/>
            </a:pPr>
            <a:r>
              <a:rPr lang="en-US" dirty="0" smtClean="0"/>
              <a:t>W</a:t>
            </a:r>
            <a:r>
              <a:rPr lang="en-US" dirty="0" smtClean="0"/>
              <a:t>hen the mean number of counts is far enough away from zero, often the normal distribution does a good job of fitting the data (and capturing mean &amp; variance relationship). For low mean counts a variance stabilization can aid modeling (the approach in </a:t>
            </a:r>
            <a:r>
              <a:rPr lang="en-US" dirty="0" err="1" smtClean="0"/>
              <a:t>limma/voom</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smtClean="0"/>
              <a:t>O</a:t>
            </a:r>
            <a:r>
              <a:rPr lang="en-US" dirty="0" smtClean="0"/>
              <a:t>ur response variable (counts of features) are not measured without error, and therefore are not true measures. When estimating effects in our model we account for this uncertainty and assuming a normal distribution enables additional flexibility.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Quasi-</a:t>
            </a:r>
            <a:r>
              <a:rPr lang="en-US" dirty="0" err="1" smtClean="0"/>
              <a:t>poisson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over-dispersion is such a common issue, a number of approaches have been developed to account for it with count data.</a:t>
            </a:r>
          </a:p>
          <a:p>
            <a:r>
              <a:rPr lang="en-US" dirty="0" smtClean="0"/>
              <a:t>One is to use a quasi-</a:t>
            </a:r>
            <a:r>
              <a:rPr lang="en-US" dirty="0" err="1" smtClean="0"/>
              <a:t>poisson</a:t>
            </a:r>
            <a:r>
              <a:rPr lang="en-US" dirty="0" smtClean="0"/>
              <a:t>.</a:t>
            </a:r>
          </a:p>
          <a:p>
            <a:r>
              <a:rPr lang="en-US" dirty="0" smtClean="0"/>
              <a:t>Instead of </a:t>
            </a:r>
            <a:r>
              <a:rPr lang="en-US" dirty="0" err="1" smtClean="0"/>
              <a:t>variance(x</a:t>
            </a:r>
            <a:r>
              <a:rPr lang="en-US" dirty="0" smtClean="0"/>
              <a:t>) = </a:t>
            </a:r>
            <a:r>
              <a:rPr lang="en-US" dirty="0" err="1" smtClean="0"/>
              <a:t>λ</a:t>
            </a:r>
            <a:r>
              <a:rPr lang="en-US" dirty="0" smtClean="0"/>
              <a:t>, it is</a:t>
            </a:r>
          </a:p>
          <a:p>
            <a:endParaRPr lang="en-US" dirty="0" smtClean="0"/>
          </a:p>
          <a:p>
            <a:r>
              <a:rPr lang="en-US" dirty="0" smtClean="0"/>
              <a:t>Variance (</a:t>
            </a:r>
            <a:r>
              <a:rPr lang="en-US" dirty="0" err="1" smtClean="0"/>
              <a:t>x</a:t>
            </a:r>
            <a:r>
              <a:rPr lang="en-US" dirty="0" smtClean="0"/>
              <a:t>) =</a:t>
            </a:r>
            <a:r>
              <a:rPr lang="en-US" dirty="0" err="1" smtClean="0"/>
              <a:t>λθ</a:t>
            </a:r>
            <a:endParaRPr lang="en-US" dirty="0" smtClean="0"/>
          </a:p>
          <a:p>
            <a:r>
              <a:rPr lang="en-US" dirty="0" smtClean="0"/>
              <a:t>Where </a:t>
            </a:r>
            <a:r>
              <a:rPr lang="en-US" dirty="0" err="1" smtClean="0"/>
              <a:t>θ</a:t>
            </a:r>
            <a:r>
              <a:rPr lang="en-US" dirty="0" smtClean="0"/>
              <a:t> is the (multiplicative) over-dispersion parameter.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t>Negative binomial</a:t>
            </a:r>
          </a:p>
        </p:txBody>
      </p:sp>
      <p:sp>
        <p:nvSpPr>
          <p:cNvPr id="82947" name="Rectangle 3"/>
          <p:cNvSpPr>
            <a:spLocks noGrp="1" noChangeArrowheads="1"/>
          </p:cNvSpPr>
          <p:nvPr>
            <p:ph type="body" idx="1"/>
          </p:nvPr>
        </p:nvSpPr>
        <p:spPr/>
        <p:txBody>
          <a:bodyPr/>
          <a:lstStyle/>
          <a:p>
            <a:pPr eaLnBrk="1" hangingPunct="1"/>
            <a:r>
              <a:rPr lang="en-US" dirty="0" smtClean="0"/>
              <a:t>In biology </a:t>
            </a:r>
            <a:r>
              <a:rPr lang="en-US" dirty="0"/>
              <a:t>the Neg. Binomial is mostly used like a </a:t>
            </a:r>
            <a:r>
              <a:rPr lang="en-US" dirty="0" err="1"/>
              <a:t>poisson</a:t>
            </a:r>
            <a:r>
              <a:rPr lang="en-US" dirty="0"/>
              <a:t>, but when you need more dispersion of </a:t>
            </a:r>
            <a:r>
              <a:rPr lang="en-US" dirty="0" err="1"/>
              <a:t>x</a:t>
            </a:r>
            <a:r>
              <a:rPr lang="en-US" dirty="0"/>
              <a:t> (it needs to be spread out more).</a:t>
            </a:r>
          </a:p>
          <a:p>
            <a:pPr eaLnBrk="1" hangingPunct="1"/>
            <a:endParaRPr lang="en-US" dirty="0" smtClean="0"/>
          </a:p>
          <a:p>
            <a:pPr eaLnBrk="1" hangingPunct="1"/>
            <a:r>
              <a:rPr lang="en-US" dirty="0" smtClean="0"/>
              <a:t>The negative </a:t>
            </a:r>
            <a:r>
              <a:rPr lang="en-US" dirty="0"/>
              <a:t>binomial</a:t>
            </a:r>
            <a:r>
              <a:rPr lang="en-US" dirty="0" smtClean="0"/>
              <a:t> is </a:t>
            </a:r>
            <a:r>
              <a:rPr lang="en-US" dirty="0"/>
              <a:t>a Poisson distribution where lambda itself varies according to a Gamma distribution.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a:t>Negative binomial</a:t>
            </a:r>
          </a:p>
        </p:txBody>
      </p:sp>
      <p:graphicFrame>
        <p:nvGraphicFramePr>
          <p:cNvPr id="83970" name="Object 2"/>
          <p:cNvGraphicFramePr>
            <a:graphicFrameLocks noChangeAspect="1"/>
          </p:cNvGraphicFramePr>
          <p:nvPr/>
        </p:nvGraphicFramePr>
        <p:xfrm>
          <a:off x="228600" y="1752600"/>
          <a:ext cx="7788275" cy="949325"/>
        </p:xfrm>
        <a:graphic>
          <a:graphicData uri="http://schemas.openxmlformats.org/presentationml/2006/ole">
            <p:oleObj spid="_x0000_s94210" name="Equation" r:id="rId3" imgW="3644900" imgH="444500" progId="Equation.3">
              <p:embed/>
            </p:oleObj>
          </a:graphicData>
        </a:graphic>
      </p:graphicFrame>
      <p:sp>
        <p:nvSpPr>
          <p:cNvPr id="83972" name="TextBox 4"/>
          <p:cNvSpPr txBox="1">
            <a:spLocks noChangeArrowheads="1"/>
          </p:cNvSpPr>
          <p:nvPr/>
        </p:nvSpPr>
        <p:spPr bwMode="auto">
          <a:xfrm>
            <a:off x="328613" y="3024188"/>
            <a:ext cx="4459287" cy="830262"/>
          </a:xfrm>
          <a:prstGeom prst="rect">
            <a:avLst/>
          </a:prstGeom>
          <a:noFill/>
          <a:ln w="9525">
            <a:noFill/>
            <a:miter lim="800000"/>
            <a:headEnd/>
            <a:tailEnd/>
          </a:ln>
        </p:spPr>
        <p:txBody>
          <a:bodyPr wrap="none">
            <a:prstTxWarp prst="textNoShape">
              <a:avLst/>
            </a:prstTxWarp>
            <a:spAutoFit/>
          </a:bodyPr>
          <a:lstStyle/>
          <a:p>
            <a:r>
              <a:rPr lang="en-US" dirty="0"/>
              <a:t> Expected number of counts =</a:t>
            </a:r>
            <a:r>
              <a:rPr lang="en-US" dirty="0" err="1"/>
              <a:t>μ</a:t>
            </a:r>
            <a:r>
              <a:rPr lang="en-US" dirty="0"/>
              <a:t> </a:t>
            </a:r>
          </a:p>
          <a:p>
            <a:r>
              <a:rPr lang="en-US" dirty="0"/>
              <a:t> Over-dispersion parameter = </a:t>
            </a:r>
            <a:r>
              <a:rPr lang="en-US" dirty="0" err="1"/>
              <a:t>k</a:t>
            </a:r>
            <a:r>
              <a:rPr lang="en-US" dirty="0"/>
              <a:t> </a:t>
            </a:r>
          </a:p>
        </p:txBody>
      </p:sp>
      <p:sp>
        <p:nvSpPr>
          <p:cNvPr id="5" name="TextBox 4"/>
          <p:cNvSpPr txBox="1"/>
          <p:nvPr/>
        </p:nvSpPr>
        <p:spPr>
          <a:xfrm>
            <a:off x="360168" y="4407219"/>
            <a:ext cx="6220523" cy="523220"/>
          </a:xfrm>
          <a:prstGeom prst="rect">
            <a:avLst/>
          </a:prstGeom>
          <a:noFill/>
        </p:spPr>
        <p:txBody>
          <a:bodyPr wrap="none" rtlCol="0">
            <a:spAutoFit/>
          </a:bodyPr>
          <a:lstStyle/>
          <a:p>
            <a:r>
              <a:rPr lang="en-US" sz="2800" dirty="0" smtClean="0"/>
              <a:t>For our purposes all we care about is that </a:t>
            </a:r>
            <a:endParaRPr lang="en-US" sz="2800" dirty="0"/>
          </a:p>
        </p:txBody>
      </p:sp>
      <p:graphicFrame>
        <p:nvGraphicFramePr>
          <p:cNvPr id="6" name="Object 5"/>
          <p:cNvGraphicFramePr>
            <a:graphicFrameLocks noChangeAspect="1"/>
          </p:cNvGraphicFramePr>
          <p:nvPr/>
        </p:nvGraphicFramePr>
        <p:xfrm>
          <a:off x="1397075" y="5200701"/>
          <a:ext cx="6349850" cy="1161558"/>
        </p:xfrm>
        <a:graphic>
          <a:graphicData uri="http://schemas.openxmlformats.org/presentationml/2006/ole">
            <p:oleObj spid="_x0000_s94211" name="Equation" r:id="rId4" imgW="1041400" imgH="1905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General(ized</a:t>
            </a:r>
            <a:r>
              <a:rPr lang="en-US" dirty="0" smtClean="0"/>
              <a:t>) linear models</a:t>
            </a:r>
            <a:endParaRPr lang="en-US" dirty="0"/>
          </a:p>
        </p:txBody>
      </p:sp>
      <p:sp>
        <p:nvSpPr>
          <p:cNvPr id="3" name="Content Placeholder 2"/>
          <p:cNvSpPr>
            <a:spLocks noGrp="1"/>
          </p:cNvSpPr>
          <p:nvPr>
            <p:ph idx="1"/>
          </p:nvPr>
        </p:nvSpPr>
        <p:spPr>
          <a:xfrm>
            <a:off x="457200" y="1600201"/>
            <a:ext cx="8229600" cy="1828800"/>
          </a:xfrm>
        </p:spPr>
        <p:txBody>
          <a:bodyPr/>
          <a:lstStyle/>
          <a:p>
            <a:r>
              <a:rPr lang="en-US" dirty="0" smtClean="0"/>
              <a:t>For response variables that are continuous, you are likely familiar with approaches that come from the general linear model.</a:t>
            </a:r>
          </a:p>
          <a:p>
            <a:endParaRPr lang="en-US" dirty="0" smtClean="0"/>
          </a:p>
          <a:p>
            <a:pPr>
              <a:buNone/>
            </a:pPr>
            <a:endParaRPr lang="en-US" dirty="0"/>
          </a:p>
        </p:txBody>
      </p:sp>
      <p:graphicFrame>
        <p:nvGraphicFramePr>
          <p:cNvPr id="108546" name="Object 2"/>
          <p:cNvGraphicFramePr>
            <a:graphicFrameLocks noChangeAspect="1"/>
          </p:cNvGraphicFramePr>
          <p:nvPr/>
        </p:nvGraphicFramePr>
        <p:xfrm>
          <a:off x="2076692" y="4103664"/>
          <a:ext cx="4249737" cy="904875"/>
        </p:xfrm>
        <a:graphic>
          <a:graphicData uri="http://schemas.openxmlformats.org/presentationml/2006/ole">
            <p:oleObj spid="_x0000_s108546" name="Equation" r:id="rId3" imgW="1193800" imgH="254000" progId="Equation.3">
              <p:embed/>
            </p:oleObj>
          </a:graphicData>
        </a:graphic>
      </p:graphicFrame>
      <p:sp>
        <p:nvSpPr>
          <p:cNvPr id="5" name="TextBox 4"/>
          <p:cNvSpPr txBox="1"/>
          <p:nvPr/>
        </p:nvSpPr>
        <p:spPr>
          <a:xfrm>
            <a:off x="2047270" y="5345188"/>
            <a:ext cx="4618948" cy="646331"/>
          </a:xfrm>
          <a:prstGeom prst="rect">
            <a:avLst/>
          </a:prstGeom>
          <a:noFill/>
        </p:spPr>
        <p:txBody>
          <a:bodyPr wrap="none" rtlCol="0">
            <a:spAutoFit/>
          </a:bodyPr>
          <a:lstStyle/>
          <a:p>
            <a:r>
              <a:rPr lang="en-US" dirty="0" smtClean="0"/>
              <a:t>A standard linear regression (if </a:t>
            </a:r>
            <a:r>
              <a:rPr lang="en-US" dirty="0" err="1" smtClean="0"/>
              <a:t>x</a:t>
            </a:r>
            <a:r>
              <a:rPr lang="en-US" dirty="0" smtClean="0"/>
              <a:t> is continuous).</a:t>
            </a:r>
          </a:p>
          <a:p>
            <a:r>
              <a:rPr lang="en-US" dirty="0" smtClean="0"/>
              <a:t>If </a:t>
            </a:r>
            <a:r>
              <a:rPr lang="en-US" dirty="0" err="1" smtClean="0"/>
              <a:t>x</a:t>
            </a:r>
            <a:r>
              <a:rPr lang="en-US" dirty="0" smtClean="0"/>
              <a:t> is discrete this would be a </a:t>
            </a:r>
            <a:r>
              <a:rPr lang="en-US" dirty="0" err="1" smtClean="0"/>
              <a:t>t-test/Anova</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4638" y="165100"/>
            <a:ext cx="8569325" cy="762000"/>
          </a:xfrm>
        </p:spPr>
        <p:txBody>
          <a:bodyPr/>
          <a:lstStyle/>
          <a:p>
            <a:pPr eaLnBrk="1" hangingPunct="1"/>
            <a:r>
              <a:rPr lang="en-US" sz="4000"/>
              <a:t>Continuity of Statistical Approaches</a:t>
            </a:r>
          </a:p>
        </p:txBody>
      </p:sp>
      <p:sp>
        <p:nvSpPr>
          <p:cNvPr id="20483" name="Text Box 3"/>
          <p:cNvSpPr txBox="1">
            <a:spLocks noChangeArrowheads="1"/>
          </p:cNvSpPr>
          <p:nvPr/>
        </p:nvSpPr>
        <p:spPr bwMode="auto">
          <a:xfrm>
            <a:off x="2947988" y="6392863"/>
            <a:ext cx="928687" cy="457200"/>
          </a:xfrm>
          <a:prstGeom prst="rect">
            <a:avLst/>
          </a:prstGeom>
          <a:noFill/>
          <a:ln w="9525">
            <a:noFill/>
            <a:miter lim="800000"/>
            <a:headEnd/>
            <a:tailEnd/>
          </a:ln>
        </p:spPr>
        <p:txBody>
          <a:bodyPr wrap="none">
            <a:prstTxWarp prst="textNoShape">
              <a:avLst/>
            </a:prstTxWarp>
            <a:spAutoFit/>
          </a:bodyPr>
          <a:lstStyle/>
          <a:p>
            <a:pPr algn="ctr"/>
            <a:r>
              <a:rPr lang="en-US" b="1"/>
              <a:t>t-test</a:t>
            </a:r>
          </a:p>
        </p:txBody>
      </p:sp>
      <p:grpSp>
        <p:nvGrpSpPr>
          <p:cNvPr id="2" name="Group 4"/>
          <p:cNvGrpSpPr>
            <a:grpSpLocks/>
          </p:cNvGrpSpPr>
          <p:nvPr/>
        </p:nvGrpSpPr>
        <p:grpSpPr bwMode="auto">
          <a:xfrm>
            <a:off x="315913" y="4949825"/>
            <a:ext cx="3738562" cy="1914525"/>
            <a:chOff x="199" y="3022"/>
            <a:chExt cx="2355" cy="1206"/>
          </a:xfrm>
        </p:grpSpPr>
        <p:sp>
          <p:nvSpPr>
            <p:cNvPr id="20509" name="Text Box 5"/>
            <p:cNvSpPr txBox="1">
              <a:spLocks noChangeArrowheads="1"/>
            </p:cNvSpPr>
            <p:nvPr/>
          </p:nvSpPr>
          <p:spPr bwMode="auto">
            <a:xfrm>
              <a:off x="1745" y="3022"/>
              <a:ext cx="809" cy="288"/>
            </a:xfrm>
            <a:prstGeom prst="rect">
              <a:avLst/>
            </a:prstGeom>
            <a:noFill/>
            <a:ln w="9525">
              <a:noFill/>
              <a:miter lim="800000"/>
              <a:headEnd/>
              <a:tailEnd/>
            </a:ln>
          </p:spPr>
          <p:txBody>
            <a:bodyPr wrap="none">
              <a:prstTxWarp prst="textNoShape">
                <a:avLst/>
              </a:prstTxWarp>
              <a:spAutoFit/>
            </a:bodyPr>
            <a:lstStyle/>
            <a:p>
              <a:pPr algn="ctr"/>
              <a:r>
                <a:rPr lang="en-US" b="1"/>
                <a:t>ANOVA</a:t>
              </a:r>
            </a:p>
          </p:txBody>
        </p:sp>
        <p:cxnSp>
          <p:nvCxnSpPr>
            <p:cNvPr id="20510" name="AutoShape 6"/>
            <p:cNvCxnSpPr>
              <a:cxnSpLocks noChangeShapeType="1"/>
            </p:cNvCxnSpPr>
            <p:nvPr/>
          </p:nvCxnSpPr>
          <p:spPr bwMode="auto">
            <a:xfrm flipH="1" flipV="1">
              <a:off x="2149" y="3532"/>
              <a:ext cx="1" cy="383"/>
            </a:xfrm>
            <a:prstGeom prst="straightConnector1">
              <a:avLst/>
            </a:prstGeom>
            <a:noFill/>
            <a:ln w="57150">
              <a:solidFill>
                <a:schemeClr val="tx1"/>
              </a:solidFill>
              <a:round/>
              <a:headEnd/>
              <a:tailEnd type="triangle" w="med" len="med"/>
            </a:ln>
          </p:spPr>
        </p:cxnSp>
        <p:sp>
          <p:nvSpPr>
            <p:cNvPr id="20511" name="Text Box 7"/>
            <p:cNvSpPr txBox="1">
              <a:spLocks noChangeArrowheads="1"/>
            </p:cNvSpPr>
            <p:nvPr/>
          </p:nvSpPr>
          <p:spPr bwMode="auto">
            <a:xfrm>
              <a:off x="199" y="3710"/>
              <a:ext cx="1013" cy="518"/>
            </a:xfrm>
            <a:prstGeom prst="rect">
              <a:avLst/>
            </a:prstGeom>
            <a:noFill/>
            <a:ln w="9525">
              <a:noFill/>
              <a:miter lim="800000"/>
              <a:headEnd/>
              <a:tailEnd/>
            </a:ln>
          </p:spPr>
          <p:txBody>
            <a:bodyPr wrap="none">
              <a:prstTxWarp prst="textNoShape">
                <a:avLst/>
              </a:prstTxWarp>
              <a:spAutoFit/>
            </a:bodyPr>
            <a:lstStyle/>
            <a:p>
              <a:pPr algn="r"/>
              <a:r>
                <a:rPr lang="en-US"/>
                <a:t>Number of</a:t>
              </a:r>
            </a:p>
            <a:p>
              <a:pPr algn="r"/>
              <a:r>
                <a:rPr lang="en-US"/>
                <a:t> Levels:</a:t>
              </a:r>
            </a:p>
          </p:txBody>
        </p:sp>
      </p:grpSp>
      <p:grpSp>
        <p:nvGrpSpPr>
          <p:cNvPr id="3" name="Group 8"/>
          <p:cNvGrpSpPr>
            <a:grpSpLocks/>
          </p:cNvGrpSpPr>
          <p:nvPr/>
        </p:nvGrpSpPr>
        <p:grpSpPr bwMode="auto">
          <a:xfrm>
            <a:off x="128588" y="1624013"/>
            <a:ext cx="8337550" cy="1541462"/>
            <a:chOff x="81" y="911"/>
            <a:chExt cx="5252" cy="971"/>
          </a:xfrm>
        </p:grpSpPr>
        <p:sp>
          <p:nvSpPr>
            <p:cNvPr id="20505" name="Text Box 9"/>
            <p:cNvSpPr txBox="1">
              <a:spLocks noChangeArrowheads="1"/>
            </p:cNvSpPr>
            <p:nvPr/>
          </p:nvSpPr>
          <p:spPr bwMode="auto">
            <a:xfrm>
              <a:off x="3488" y="911"/>
              <a:ext cx="1845" cy="518"/>
            </a:xfrm>
            <a:prstGeom prst="rect">
              <a:avLst/>
            </a:prstGeom>
            <a:noFill/>
            <a:ln w="9525">
              <a:noFill/>
              <a:miter lim="800000"/>
              <a:headEnd/>
              <a:tailEnd/>
            </a:ln>
          </p:spPr>
          <p:txBody>
            <a:bodyPr wrap="none">
              <a:prstTxWarp prst="textNoShape">
                <a:avLst/>
              </a:prstTxWarp>
              <a:spAutoFit/>
            </a:bodyPr>
            <a:lstStyle/>
            <a:p>
              <a:pPr algn="ctr"/>
              <a:r>
                <a:rPr lang="en-US"/>
                <a:t>Mixed Effects Model</a:t>
              </a:r>
            </a:p>
            <a:p>
              <a:pPr algn="ctr"/>
              <a:r>
                <a:rPr lang="en-US"/>
                <a:t>(random or both)</a:t>
              </a:r>
            </a:p>
          </p:txBody>
        </p:sp>
        <p:sp>
          <p:nvSpPr>
            <p:cNvPr id="20506" name="Text Box 10"/>
            <p:cNvSpPr txBox="1">
              <a:spLocks noChangeArrowheads="1"/>
            </p:cNvSpPr>
            <p:nvPr/>
          </p:nvSpPr>
          <p:spPr bwMode="auto">
            <a:xfrm>
              <a:off x="1841" y="1026"/>
              <a:ext cx="617" cy="288"/>
            </a:xfrm>
            <a:prstGeom prst="rect">
              <a:avLst/>
            </a:prstGeom>
            <a:noFill/>
            <a:ln w="9525">
              <a:noFill/>
              <a:miter lim="800000"/>
              <a:headEnd/>
              <a:tailEnd/>
            </a:ln>
          </p:spPr>
          <p:txBody>
            <a:bodyPr wrap="none">
              <a:prstTxWarp prst="textNoShape">
                <a:avLst/>
              </a:prstTxWarp>
              <a:spAutoFit/>
            </a:bodyPr>
            <a:lstStyle/>
            <a:p>
              <a:pPr algn="ctr"/>
              <a:r>
                <a:rPr lang="en-US" b="1"/>
                <a:t>Fixed</a:t>
              </a:r>
            </a:p>
          </p:txBody>
        </p:sp>
        <p:sp>
          <p:nvSpPr>
            <p:cNvPr id="20507" name="Text Box 11"/>
            <p:cNvSpPr txBox="1">
              <a:spLocks noChangeArrowheads="1"/>
            </p:cNvSpPr>
            <p:nvPr/>
          </p:nvSpPr>
          <p:spPr bwMode="auto">
            <a:xfrm>
              <a:off x="81" y="1026"/>
              <a:ext cx="1034" cy="288"/>
            </a:xfrm>
            <a:prstGeom prst="rect">
              <a:avLst/>
            </a:prstGeom>
            <a:noFill/>
            <a:ln w="9525">
              <a:noFill/>
              <a:miter lim="800000"/>
              <a:headEnd/>
              <a:tailEnd/>
            </a:ln>
          </p:spPr>
          <p:txBody>
            <a:bodyPr wrap="none">
              <a:prstTxWarp prst="textNoShape">
                <a:avLst/>
              </a:prstTxWarp>
              <a:spAutoFit/>
            </a:bodyPr>
            <a:lstStyle/>
            <a:p>
              <a:r>
                <a:rPr lang="en-US"/>
                <a:t>Predictors:</a:t>
              </a:r>
            </a:p>
          </p:txBody>
        </p:sp>
        <p:cxnSp>
          <p:nvCxnSpPr>
            <p:cNvPr id="20508" name="AutoShape 12"/>
            <p:cNvCxnSpPr>
              <a:cxnSpLocks noChangeShapeType="1"/>
              <a:stCxn id="20496" idx="0"/>
              <a:endCxn id="20506" idx="2"/>
            </p:cNvCxnSpPr>
            <p:nvPr/>
          </p:nvCxnSpPr>
          <p:spPr bwMode="auto">
            <a:xfrm flipV="1">
              <a:off x="2150" y="1314"/>
              <a:ext cx="0" cy="568"/>
            </a:xfrm>
            <a:prstGeom prst="straightConnector1">
              <a:avLst/>
            </a:prstGeom>
            <a:noFill/>
            <a:ln w="57150">
              <a:solidFill>
                <a:schemeClr val="tx1"/>
              </a:solidFill>
              <a:round/>
              <a:headEnd/>
              <a:tailEnd type="triangle" w="med" len="med"/>
            </a:ln>
          </p:spPr>
        </p:cxnSp>
      </p:grpSp>
      <p:grpSp>
        <p:nvGrpSpPr>
          <p:cNvPr id="4" name="Group 13"/>
          <p:cNvGrpSpPr>
            <a:grpSpLocks/>
          </p:cNvGrpSpPr>
          <p:nvPr/>
        </p:nvGrpSpPr>
        <p:grpSpPr bwMode="auto">
          <a:xfrm>
            <a:off x="3413125" y="3987800"/>
            <a:ext cx="5594350" cy="1809750"/>
            <a:chOff x="2150" y="2400"/>
            <a:chExt cx="3524" cy="1140"/>
          </a:xfrm>
        </p:grpSpPr>
        <p:cxnSp>
          <p:nvCxnSpPr>
            <p:cNvPr id="20500" name="AutoShape 14"/>
            <p:cNvCxnSpPr>
              <a:cxnSpLocks noChangeShapeType="1"/>
              <a:stCxn id="20504" idx="0"/>
              <a:endCxn id="20496" idx="2"/>
            </p:cNvCxnSpPr>
            <p:nvPr/>
          </p:nvCxnSpPr>
          <p:spPr bwMode="auto">
            <a:xfrm flipH="1" flipV="1">
              <a:off x="2150" y="2400"/>
              <a:ext cx="3050" cy="622"/>
            </a:xfrm>
            <a:prstGeom prst="straightConnector1">
              <a:avLst/>
            </a:prstGeom>
            <a:noFill/>
            <a:ln w="57150">
              <a:solidFill>
                <a:schemeClr val="tx1"/>
              </a:solidFill>
              <a:round/>
              <a:headEnd/>
              <a:tailEnd type="triangle" w="med" len="med"/>
            </a:ln>
          </p:spPr>
        </p:cxnSp>
        <p:cxnSp>
          <p:nvCxnSpPr>
            <p:cNvPr id="20501" name="AutoShape 15"/>
            <p:cNvCxnSpPr>
              <a:cxnSpLocks noChangeShapeType="1"/>
              <a:stCxn id="20503" idx="0"/>
              <a:endCxn id="20496" idx="2"/>
            </p:cNvCxnSpPr>
            <p:nvPr/>
          </p:nvCxnSpPr>
          <p:spPr bwMode="auto">
            <a:xfrm flipH="1" flipV="1">
              <a:off x="2150" y="2400"/>
              <a:ext cx="1686" cy="622"/>
            </a:xfrm>
            <a:prstGeom prst="straightConnector1">
              <a:avLst/>
            </a:prstGeom>
            <a:noFill/>
            <a:ln w="57150">
              <a:solidFill>
                <a:schemeClr val="tx1"/>
              </a:solidFill>
              <a:round/>
              <a:headEnd/>
              <a:tailEnd type="triangle" w="med" len="med"/>
            </a:ln>
          </p:spPr>
        </p:cxnSp>
        <p:grpSp>
          <p:nvGrpSpPr>
            <p:cNvPr id="5" name="Group 16"/>
            <p:cNvGrpSpPr>
              <a:grpSpLocks/>
            </p:cNvGrpSpPr>
            <p:nvPr/>
          </p:nvGrpSpPr>
          <p:grpSpPr bwMode="auto">
            <a:xfrm>
              <a:off x="3197" y="3022"/>
              <a:ext cx="2477" cy="518"/>
              <a:chOff x="2757" y="2830"/>
              <a:chExt cx="2477" cy="518"/>
            </a:xfrm>
          </p:grpSpPr>
          <p:sp>
            <p:nvSpPr>
              <p:cNvPr id="20503" name="Text Box 17"/>
              <p:cNvSpPr txBox="1">
                <a:spLocks noChangeArrowheads="1"/>
              </p:cNvSpPr>
              <p:nvPr/>
            </p:nvSpPr>
            <p:spPr bwMode="auto">
              <a:xfrm>
                <a:off x="2757" y="2830"/>
                <a:ext cx="1278" cy="518"/>
              </a:xfrm>
              <a:prstGeom prst="rect">
                <a:avLst/>
              </a:prstGeom>
              <a:noFill/>
              <a:ln w="9525">
                <a:noFill/>
                <a:miter lim="800000"/>
                <a:headEnd/>
                <a:tailEnd/>
              </a:ln>
            </p:spPr>
            <p:txBody>
              <a:bodyPr wrap="none">
                <a:prstTxWarp prst="textNoShape">
                  <a:avLst/>
                </a:prstTxWarp>
                <a:spAutoFit/>
              </a:bodyPr>
              <a:lstStyle/>
              <a:p>
                <a:pPr algn="ctr"/>
                <a:r>
                  <a:rPr lang="en-US" b="1"/>
                  <a:t>Regression</a:t>
                </a:r>
              </a:p>
              <a:p>
                <a:pPr algn="ctr"/>
                <a:r>
                  <a:rPr lang="en-US" b="1"/>
                  <a:t>(continuous)</a:t>
                </a:r>
              </a:p>
            </p:txBody>
          </p:sp>
          <p:sp>
            <p:nvSpPr>
              <p:cNvPr id="20504" name="Text Box 18"/>
              <p:cNvSpPr txBox="1">
                <a:spLocks noChangeArrowheads="1"/>
              </p:cNvSpPr>
              <p:nvPr/>
            </p:nvSpPr>
            <p:spPr bwMode="auto">
              <a:xfrm>
                <a:off x="4286" y="2830"/>
                <a:ext cx="948" cy="518"/>
              </a:xfrm>
              <a:prstGeom prst="rect">
                <a:avLst/>
              </a:prstGeom>
              <a:noFill/>
              <a:ln w="9525">
                <a:noFill/>
                <a:miter lim="800000"/>
                <a:headEnd/>
                <a:tailEnd/>
              </a:ln>
            </p:spPr>
            <p:txBody>
              <a:bodyPr wrap="none">
                <a:prstTxWarp prst="textNoShape">
                  <a:avLst/>
                </a:prstTxWarp>
                <a:spAutoFit/>
              </a:bodyPr>
              <a:lstStyle/>
              <a:p>
                <a:pPr algn="ctr"/>
                <a:r>
                  <a:rPr lang="en-US" b="1"/>
                  <a:t>ANCOVA</a:t>
                </a:r>
              </a:p>
              <a:p>
                <a:pPr algn="ctr"/>
                <a:r>
                  <a:rPr lang="en-US" b="1"/>
                  <a:t>(both)</a:t>
                </a:r>
              </a:p>
            </p:txBody>
          </p:sp>
        </p:grpSp>
      </p:grpSp>
      <p:grpSp>
        <p:nvGrpSpPr>
          <p:cNvPr id="6" name="Group 19"/>
          <p:cNvGrpSpPr>
            <a:grpSpLocks/>
          </p:cNvGrpSpPr>
          <p:nvPr/>
        </p:nvGrpSpPr>
        <p:grpSpPr bwMode="auto">
          <a:xfrm>
            <a:off x="152400" y="3124200"/>
            <a:ext cx="4189413" cy="2619375"/>
            <a:chOff x="81" y="1882"/>
            <a:chExt cx="2639" cy="1650"/>
          </a:xfrm>
        </p:grpSpPr>
        <p:sp>
          <p:nvSpPr>
            <p:cNvPr id="20496" name="Text Box 20"/>
            <p:cNvSpPr txBox="1">
              <a:spLocks noChangeArrowheads="1"/>
            </p:cNvSpPr>
            <p:nvPr/>
          </p:nvSpPr>
          <p:spPr bwMode="auto">
            <a:xfrm>
              <a:off x="1206" y="1882"/>
              <a:ext cx="1514" cy="518"/>
            </a:xfrm>
            <a:prstGeom prst="rect">
              <a:avLst/>
            </a:prstGeom>
            <a:noFill/>
            <a:ln w="9525">
              <a:noFill/>
              <a:miter lim="800000"/>
              <a:headEnd/>
              <a:tailEnd/>
            </a:ln>
          </p:spPr>
          <p:txBody>
            <a:bodyPr wrap="none">
              <a:prstTxWarp prst="textNoShape">
                <a:avLst/>
              </a:prstTxWarp>
              <a:spAutoFit/>
            </a:bodyPr>
            <a:lstStyle/>
            <a:p>
              <a:r>
                <a:rPr lang="en-US" b="1"/>
                <a:t>General Linear </a:t>
              </a:r>
            </a:p>
            <a:p>
              <a:r>
                <a:rPr lang="en-US" b="1"/>
                <a:t>       Model</a:t>
              </a:r>
            </a:p>
          </p:txBody>
        </p:sp>
        <p:cxnSp>
          <p:nvCxnSpPr>
            <p:cNvPr id="20497" name="AutoShape 21"/>
            <p:cNvCxnSpPr>
              <a:cxnSpLocks noChangeShapeType="1"/>
              <a:stCxn id="20509" idx="0"/>
              <a:endCxn id="20496" idx="2"/>
            </p:cNvCxnSpPr>
            <p:nvPr/>
          </p:nvCxnSpPr>
          <p:spPr bwMode="auto">
            <a:xfrm flipV="1">
              <a:off x="2150" y="2400"/>
              <a:ext cx="0" cy="622"/>
            </a:xfrm>
            <a:prstGeom prst="straightConnector1">
              <a:avLst/>
            </a:prstGeom>
            <a:noFill/>
            <a:ln w="57150">
              <a:solidFill>
                <a:schemeClr val="tx1"/>
              </a:solidFill>
              <a:round/>
              <a:headEnd/>
              <a:tailEnd type="triangle" w="med" len="med"/>
            </a:ln>
          </p:spPr>
        </p:cxnSp>
        <p:sp>
          <p:nvSpPr>
            <p:cNvPr id="20498" name="Text Box 22"/>
            <p:cNvSpPr txBox="1">
              <a:spLocks noChangeArrowheads="1"/>
            </p:cNvSpPr>
            <p:nvPr/>
          </p:nvSpPr>
          <p:spPr bwMode="auto">
            <a:xfrm>
              <a:off x="81" y="3137"/>
              <a:ext cx="1034" cy="288"/>
            </a:xfrm>
            <a:prstGeom prst="rect">
              <a:avLst/>
            </a:prstGeom>
            <a:noFill/>
            <a:ln w="9525">
              <a:noFill/>
              <a:miter lim="800000"/>
              <a:headEnd/>
              <a:tailEnd/>
            </a:ln>
          </p:spPr>
          <p:txBody>
            <a:bodyPr wrap="none">
              <a:prstTxWarp prst="textNoShape">
                <a:avLst/>
              </a:prstTxWarp>
              <a:spAutoFit/>
            </a:bodyPr>
            <a:lstStyle/>
            <a:p>
              <a:r>
                <a:rPr lang="en-US"/>
                <a:t>Predictors:</a:t>
              </a:r>
            </a:p>
          </p:txBody>
        </p:sp>
        <p:sp>
          <p:nvSpPr>
            <p:cNvPr id="20499" name="Rectangle 23"/>
            <p:cNvSpPr>
              <a:spLocks noChangeArrowheads="1"/>
            </p:cNvSpPr>
            <p:nvPr/>
          </p:nvSpPr>
          <p:spPr bwMode="auto">
            <a:xfrm>
              <a:off x="1659" y="3244"/>
              <a:ext cx="980" cy="288"/>
            </a:xfrm>
            <a:prstGeom prst="rect">
              <a:avLst/>
            </a:prstGeom>
            <a:noFill/>
            <a:ln w="9525">
              <a:noFill/>
              <a:miter lim="800000"/>
              <a:headEnd/>
              <a:tailEnd/>
            </a:ln>
          </p:spPr>
          <p:txBody>
            <a:bodyPr wrap="none">
              <a:prstTxWarp prst="textNoShape">
                <a:avLst/>
              </a:prstTxWarp>
              <a:spAutoFit/>
            </a:bodyPr>
            <a:lstStyle/>
            <a:p>
              <a:r>
                <a:rPr lang="en-US" b="1"/>
                <a:t>(discrete)</a:t>
              </a:r>
            </a:p>
          </p:txBody>
        </p:sp>
      </p:grpSp>
      <p:grpSp>
        <p:nvGrpSpPr>
          <p:cNvPr id="7" name="Group 24"/>
          <p:cNvGrpSpPr>
            <a:grpSpLocks/>
          </p:cNvGrpSpPr>
          <p:nvPr/>
        </p:nvGrpSpPr>
        <p:grpSpPr bwMode="auto">
          <a:xfrm>
            <a:off x="128588" y="3163888"/>
            <a:ext cx="8618537" cy="822325"/>
            <a:chOff x="81" y="1881"/>
            <a:chExt cx="5429" cy="518"/>
          </a:xfrm>
        </p:grpSpPr>
        <p:sp>
          <p:nvSpPr>
            <p:cNvPr id="20493" name="Text Box 25"/>
            <p:cNvSpPr txBox="1">
              <a:spLocks noChangeArrowheads="1"/>
            </p:cNvSpPr>
            <p:nvPr/>
          </p:nvSpPr>
          <p:spPr bwMode="auto">
            <a:xfrm>
              <a:off x="3602" y="1881"/>
              <a:ext cx="1908" cy="518"/>
            </a:xfrm>
            <a:prstGeom prst="rect">
              <a:avLst/>
            </a:prstGeom>
            <a:noFill/>
            <a:ln w="9525">
              <a:noFill/>
              <a:miter lim="800000"/>
              <a:headEnd/>
              <a:tailEnd/>
            </a:ln>
          </p:spPr>
          <p:txBody>
            <a:bodyPr wrap="none">
              <a:prstTxWarp prst="textNoShape">
                <a:avLst/>
              </a:prstTxWarp>
              <a:spAutoFit/>
            </a:bodyPr>
            <a:lstStyle/>
            <a:p>
              <a:pPr algn="ctr"/>
              <a:r>
                <a:rPr lang="en-US" b="1"/>
                <a:t>Generalized Linear</a:t>
              </a:r>
            </a:p>
            <a:p>
              <a:pPr algn="ctr"/>
              <a:r>
                <a:rPr lang="en-US" b="1"/>
                <a:t>Model (non-normal)</a:t>
              </a:r>
              <a:endParaRPr lang="en-US"/>
            </a:p>
          </p:txBody>
        </p:sp>
        <p:sp>
          <p:nvSpPr>
            <p:cNvPr id="20494" name="Text Box 26"/>
            <p:cNvSpPr txBox="1">
              <a:spLocks noChangeArrowheads="1"/>
            </p:cNvSpPr>
            <p:nvPr/>
          </p:nvSpPr>
          <p:spPr bwMode="auto">
            <a:xfrm>
              <a:off x="81" y="1997"/>
              <a:ext cx="1034" cy="288"/>
            </a:xfrm>
            <a:prstGeom prst="rect">
              <a:avLst/>
            </a:prstGeom>
            <a:noFill/>
            <a:ln w="9525">
              <a:noFill/>
              <a:miter lim="800000"/>
              <a:headEnd/>
              <a:tailEnd/>
            </a:ln>
          </p:spPr>
          <p:txBody>
            <a:bodyPr wrap="none">
              <a:prstTxWarp prst="textNoShape">
                <a:avLst/>
              </a:prstTxWarp>
              <a:spAutoFit/>
            </a:bodyPr>
            <a:lstStyle/>
            <a:p>
              <a:r>
                <a:rPr lang="en-US"/>
                <a:t>Response:</a:t>
              </a:r>
            </a:p>
          </p:txBody>
        </p:sp>
        <p:sp>
          <p:nvSpPr>
            <p:cNvPr id="20495" name="Text Box 27"/>
            <p:cNvSpPr txBox="1">
              <a:spLocks noChangeArrowheads="1"/>
            </p:cNvSpPr>
            <p:nvPr/>
          </p:nvSpPr>
          <p:spPr bwMode="auto">
            <a:xfrm>
              <a:off x="2198" y="2090"/>
              <a:ext cx="831" cy="288"/>
            </a:xfrm>
            <a:prstGeom prst="rect">
              <a:avLst/>
            </a:prstGeom>
            <a:noFill/>
            <a:ln w="9525">
              <a:noFill/>
              <a:miter lim="800000"/>
              <a:headEnd/>
              <a:tailEnd/>
            </a:ln>
          </p:spPr>
          <p:txBody>
            <a:bodyPr wrap="none">
              <a:prstTxWarp prst="textNoShape">
                <a:avLst/>
              </a:prstTxWarp>
              <a:spAutoFit/>
            </a:bodyPr>
            <a:lstStyle/>
            <a:p>
              <a:r>
                <a:rPr lang="en-US"/>
                <a:t>(normal)</a:t>
              </a:r>
            </a:p>
          </p:txBody>
        </p:sp>
      </p:grpSp>
      <p:sp>
        <p:nvSpPr>
          <p:cNvPr id="20489" name="Rectangle 28"/>
          <p:cNvSpPr>
            <a:spLocks noChangeArrowheads="1"/>
          </p:cNvSpPr>
          <p:nvPr/>
        </p:nvSpPr>
        <p:spPr bwMode="auto">
          <a:xfrm>
            <a:off x="3590925" y="1038225"/>
            <a:ext cx="2505075" cy="457200"/>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Process Models</a:t>
            </a:r>
            <a:endParaRPr lang="en-US"/>
          </a:p>
        </p:txBody>
      </p:sp>
      <p:sp>
        <p:nvSpPr>
          <p:cNvPr id="20490" name="Line 29"/>
          <p:cNvSpPr>
            <a:spLocks noChangeShapeType="1"/>
          </p:cNvSpPr>
          <p:nvPr/>
        </p:nvSpPr>
        <p:spPr bwMode="auto">
          <a:xfrm>
            <a:off x="4483100" y="3441700"/>
            <a:ext cx="1219200" cy="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20491" name="Line 30"/>
          <p:cNvSpPr>
            <a:spLocks noChangeShapeType="1"/>
          </p:cNvSpPr>
          <p:nvPr/>
        </p:nvSpPr>
        <p:spPr bwMode="auto">
          <a:xfrm flipV="1">
            <a:off x="4013200" y="2273300"/>
            <a:ext cx="1549400" cy="8128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20492" name="Line 31"/>
          <p:cNvSpPr>
            <a:spLocks noChangeShapeType="1"/>
          </p:cNvSpPr>
          <p:nvPr/>
        </p:nvSpPr>
        <p:spPr bwMode="auto">
          <a:xfrm flipV="1">
            <a:off x="6934200" y="2362200"/>
            <a:ext cx="0" cy="749300"/>
          </a:xfrm>
          <a:prstGeom prst="line">
            <a:avLst/>
          </a:prstGeom>
          <a:noFill/>
          <a:ln w="57150">
            <a:solidFill>
              <a:schemeClr val="tx1"/>
            </a:solidFill>
            <a:round/>
            <a:headEnd type="triangle" w="med" len="me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linear models</a:t>
            </a:r>
            <a:endParaRPr lang="en-US" dirty="0"/>
          </a:p>
        </p:txBody>
      </p:sp>
      <p:sp>
        <p:nvSpPr>
          <p:cNvPr id="3" name="Content Placeholder 2"/>
          <p:cNvSpPr>
            <a:spLocks noGrp="1"/>
          </p:cNvSpPr>
          <p:nvPr>
            <p:ph idx="1"/>
          </p:nvPr>
        </p:nvSpPr>
        <p:spPr>
          <a:xfrm>
            <a:off x="457200" y="1600201"/>
            <a:ext cx="8229600" cy="1498871"/>
          </a:xfrm>
        </p:spPr>
        <p:txBody>
          <a:bodyPr>
            <a:normAutofit fontScale="55000" lnSpcReduction="20000"/>
          </a:bodyPr>
          <a:lstStyle/>
          <a:p>
            <a:r>
              <a:rPr lang="en-US" dirty="0" smtClean="0"/>
              <a:t>But what do you do when your response variable is not normally distributed?</a:t>
            </a:r>
          </a:p>
          <a:p>
            <a:endParaRPr lang="en-US" dirty="0" smtClean="0"/>
          </a:p>
          <a:p>
            <a:r>
              <a:rPr lang="en-US" dirty="0" smtClean="0"/>
              <a:t>The framework of the linear model can be extended to account for different distributions fairly easily (one major class of these is the generalized linear models).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4638" y="165100"/>
            <a:ext cx="8569325" cy="762000"/>
          </a:xfrm>
        </p:spPr>
        <p:txBody>
          <a:bodyPr/>
          <a:lstStyle/>
          <a:p>
            <a:pPr eaLnBrk="1" hangingPunct="1"/>
            <a:r>
              <a:rPr lang="en-US" sz="4000"/>
              <a:t>Continuity of Statistical Approaches</a:t>
            </a:r>
          </a:p>
        </p:txBody>
      </p:sp>
      <p:sp>
        <p:nvSpPr>
          <p:cNvPr id="20483" name="Text Box 3"/>
          <p:cNvSpPr txBox="1">
            <a:spLocks noChangeArrowheads="1"/>
          </p:cNvSpPr>
          <p:nvPr/>
        </p:nvSpPr>
        <p:spPr bwMode="auto">
          <a:xfrm>
            <a:off x="2947988" y="6392863"/>
            <a:ext cx="928687" cy="457200"/>
          </a:xfrm>
          <a:prstGeom prst="rect">
            <a:avLst/>
          </a:prstGeom>
          <a:noFill/>
          <a:ln w="9525">
            <a:noFill/>
            <a:miter lim="800000"/>
            <a:headEnd/>
            <a:tailEnd/>
          </a:ln>
        </p:spPr>
        <p:txBody>
          <a:bodyPr wrap="none">
            <a:prstTxWarp prst="textNoShape">
              <a:avLst/>
            </a:prstTxWarp>
            <a:spAutoFit/>
          </a:bodyPr>
          <a:lstStyle/>
          <a:p>
            <a:pPr algn="ctr"/>
            <a:r>
              <a:rPr lang="en-US" b="1"/>
              <a:t>t-test</a:t>
            </a:r>
          </a:p>
        </p:txBody>
      </p:sp>
      <p:grpSp>
        <p:nvGrpSpPr>
          <p:cNvPr id="2" name="Group 4"/>
          <p:cNvGrpSpPr>
            <a:grpSpLocks/>
          </p:cNvGrpSpPr>
          <p:nvPr/>
        </p:nvGrpSpPr>
        <p:grpSpPr bwMode="auto">
          <a:xfrm>
            <a:off x="315913" y="4949825"/>
            <a:ext cx="3738562" cy="1914525"/>
            <a:chOff x="199" y="3022"/>
            <a:chExt cx="2355" cy="1206"/>
          </a:xfrm>
        </p:grpSpPr>
        <p:sp>
          <p:nvSpPr>
            <p:cNvPr id="20509" name="Text Box 5"/>
            <p:cNvSpPr txBox="1">
              <a:spLocks noChangeArrowheads="1"/>
            </p:cNvSpPr>
            <p:nvPr/>
          </p:nvSpPr>
          <p:spPr bwMode="auto">
            <a:xfrm>
              <a:off x="1745" y="3022"/>
              <a:ext cx="809" cy="288"/>
            </a:xfrm>
            <a:prstGeom prst="rect">
              <a:avLst/>
            </a:prstGeom>
            <a:noFill/>
            <a:ln w="9525">
              <a:noFill/>
              <a:miter lim="800000"/>
              <a:headEnd/>
              <a:tailEnd/>
            </a:ln>
          </p:spPr>
          <p:txBody>
            <a:bodyPr wrap="none">
              <a:prstTxWarp prst="textNoShape">
                <a:avLst/>
              </a:prstTxWarp>
              <a:spAutoFit/>
            </a:bodyPr>
            <a:lstStyle/>
            <a:p>
              <a:pPr algn="ctr"/>
              <a:r>
                <a:rPr lang="en-US" b="1"/>
                <a:t>ANOVA</a:t>
              </a:r>
            </a:p>
          </p:txBody>
        </p:sp>
        <p:cxnSp>
          <p:nvCxnSpPr>
            <p:cNvPr id="20510" name="AutoShape 6"/>
            <p:cNvCxnSpPr>
              <a:cxnSpLocks noChangeShapeType="1"/>
            </p:cNvCxnSpPr>
            <p:nvPr/>
          </p:nvCxnSpPr>
          <p:spPr bwMode="auto">
            <a:xfrm flipH="1" flipV="1">
              <a:off x="2149" y="3532"/>
              <a:ext cx="1" cy="383"/>
            </a:xfrm>
            <a:prstGeom prst="straightConnector1">
              <a:avLst/>
            </a:prstGeom>
            <a:noFill/>
            <a:ln w="57150">
              <a:solidFill>
                <a:schemeClr val="tx1"/>
              </a:solidFill>
              <a:round/>
              <a:headEnd/>
              <a:tailEnd type="triangle" w="med" len="med"/>
            </a:ln>
          </p:spPr>
        </p:cxnSp>
        <p:sp>
          <p:nvSpPr>
            <p:cNvPr id="20511" name="Text Box 7"/>
            <p:cNvSpPr txBox="1">
              <a:spLocks noChangeArrowheads="1"/>
            </p:cNvSpPr>
            <p:nvPr/>
          </p:nvSpPr>
          <p:spPr bwMode="auto">
            <a:xfrm>
              <a:off x="199" y="3710"/>
              <a:ext cx="1013" cy="518"/>
            </a:xfrm>
            <a:prstGeom prst="rect">
              <a:avLst/>
            </a:prstGeom>
            <a:noFill/>
            <a:ln w="9525">
              <a:noFill/>
              <a:miter lim="800000"/>
              <a:headEnd/>
              <a:tailEnd/>
            </a:ln>
          </p:spPr>
          <p:txBody>
            <a:bodyPr wrap="none">
              <a:prstTxWarp prst="textNoShape">
                <a:avLst/>
              </a:prstTxWarp>
              <a:spAutoFit/>
            </a:bodyPr>
            <a:lstStyle/>
            <a:p>
              <a:pPr algn="r"/>
              <a:r>
                <a:rPr lang="en-US"/>
                <a:t>Number of</a:t>
              </a:r>
            </a:p>
            <a:p>
              <a:pPr algn="r"/>
              <a:r>
                <a:rPr lang="en-US"/>
                <a:t> Levels:</a:t>
              </a:r>
            </a:p>
          </p:txBody>
        </p:sp>
      </p:grpSp>
      <p:grpSp>
        <p:nvGrpSpPr>
          <p:cNvPr id="3" name="Group 8"/>
          <p:cNvGrpSpPr>
            <a:grpSpLocks/>
          </p:cNvGrpSpPr>
          <p:nvPr/>
        </p:nvGrpSpPr>
        <p:grpSpPr bwMode="auto">
          <a:xfrm>
            <a:off x="128588" y="1624013"/>
            <a:ext cx="8337550" cy="1541462"/>
            <a:chOff x="81" y="911"/>
            <a:chExt cx="5252" cy="971"/>
          </a:xfrm>
        </p:grpSpPr>
        <p:sp>
          <p:nvSpPr>
            <p:cNvPr id="20505" name="Text Box 9"/>
            <p:cNvSpPr txBox="1">
              <a:spLocks noChangeArrowheads="1"/>
            </p:cNvSpPr>
            <p:nvPr/>
          </p:nvSpPr>
          <p:spPr bwMode="auto">
            <a:xfrm>
              <a:off x="3488" y="911"/>
              <a:ext cx="1845" cy="518"/>
            </a:xfrm>
            <a:prstGeom prst="rect">
              <a:avLst/>
            </a:prstGeom>
            <a:noFill/>
            <a:ln w="9525">
              <a:noFill/>
              <a:miter lim="800000"/>
              <a:headEnd/>
              <a:tailEnd/>
            </a:ln>
          </p:spPr>
          <p:txBody>
            <a:bodyPr wrap="none">
              <a:prstTxWarp prst="textNoShape">
                <a:avLst/>
              </a:prstTxWarp>
              <a:spAutoFit/>
            </a:bodyPr>
            <a:lstStyle/>
            <a:p>
              <a:pPr algn="ctr"/>
              <a:r>
                <a:rPr lang="en-US"/>
                <a:t>Mixed Effects Model</a:t>
              </a:r>
            </a:p>
            <a:p>
              <a:pPr algn="ctr"/>
              <a:r>
                <a:rPr lang="en-US"/>
                <a:t>(random or both)</a:t>
              </a:r>
            </a:p>
          </p:txBody>
        </p:sp>
        <p:sp>
          <p:nvSpPr>
            <p:cNvPr id="20506" name="Text Box 10"/>
            <p:cNvSpPr txBox="1">
              <a:spLocks noChangeArrowheads="1"/>
            </p:cNvSpPr>
            <p:nvPr/>
          </p:nvSpPr>
          <p:spPr bwMode="auto">
            <a:xfrm>
              <a:off x="1841" y="1026"/>
              <a:ext cx="617" cy="288"/>
            </a:xfrm>
            <a:prstGeom prst="rect">
              <a:avLst/>
            </a:prstGeom>
            <a:noFill/>
            <a:ln w="9525">
              <a:noFill/>
              <a:miter lim="800000"/>
              <a:headEnd/>
              <a:tailEnd/>
            </a:ln>
          </p:spPr>
          <p:txBody>
            <a:bodyPr wrap="none">
              <a:prstTxWarp prst="textNoShape">
                <a:avLst/>
              </a:prstTxWarp>
              <a:spAutoFit/>
            </a:bodyPr>
            <a:lstStyle/>
            <a:p>
              <a:pPr algn="ctr"/>
              <a:r>
                <a:rPr lang="en-US" b="1"/>
                <a:t>Fixed</a:t>
              </a:r>
            </a:p>
          </p:txBody>
        </p:sp>
        <p:sp>
          <p:nvSpPr>
            <p:cNvPr id="20507" name="Text Box 11"/>
            <p:cNvSpPr txBox="1">
              <a:spLocks noChangeArrowheads="1"/>
            </p:cNvSpPr>
            <p:nvPr/>
          </p:nvSpPr>
          <p:spPr bwMode="auto">
            <a:xfrm>
              <a:off x="81" y="1026"/>
              <a:ext cx="1034" cy="288"/>
            </a:xfrm>
            <a:prstGeom prst="rect">
              <a:avLst/>
            </a:prstGeom>
            <a:noFill/>
            <a:ln w="9525">
              <a:noFill/>
              <a:miter lim="800000"/>
              <a:headEnd/>
              <a:tailEnd/>
            </a:ln>
          </p:spPr>
          <p:txBody>
            <a:bodyPr wrap="none">
              <a:prstTxWarp prst="textNoShape">
                <a:avLst/>
              </a:prstTxWarp>
              <a:spAutoFit/>
            </a:bodyPr>
            <a:lstStyle/>
            <a:p>
              <a:r>
                <a:rPr lang="en-US"/>
                <a:t>Predictors:</a:t>
              </a:r>
            </a:p>
          </p:txBody>
        </p:sp>
        <p:cxnSp>
          <p:nvCxnSpPr>
            <p:cNvPr id="20508" name="AutoShape 12"/>
            <p:cNvCxnSpPr>
              <a:cxnSpLocks noChangeShapeType="1"/>
              <a:stCxn id="20496" idx="0"/>
              <a:endCxn id="20506" idx="2"/>
            </p:cNvCxnSpPr>
            <p:nvPr/>
          </p:nvCxnSpPr>
          <p:spPr bwMode="auto">
            <a:xfrm flipV="1">
              <a:off x="2150" y="1314"/>
              <a:ext cx="0" cy="568"/>
            </a:xfrm>
            <a:prstGeom prst="straightConnector1">
              <a:avLst/>
            </a:prstGeom>
            <a:noFill/>
            <a:ln w="57150">
              <a:solidFill>
                <a:schemeClr val="tx1"/>
              </a:solidFill>
              <a:round/>
              <a:headEnd/>
              <a:tailEnd type="triangle" w="med" len="med"/>
            </a:ln>
          </p:spPr>
        </p:cxnSp>
      </p:grpSp>
      <p:grpSp>
        <p:nvGrpSpPr>
          <p:cNvPr id="4" name="Group 13"/>
          <p:cNvGrpSpPr>
            <a:grpSpLocks/>
          </p:cNvGrpSpPr>
          <p:nvPr/>
        </p:nvGrpSpPr>
        <p:grpSpPr bwMode="auto">
          <a:xfrm>
            <a:off x="3413125" y="3987800"/>
            <a:ext cx="5594350" cy="1809750"/>
            <a:chOff x="2150" y="2400"/>
            <a:chExt cx="3524" cy="1140"/>
          </a:xfrm>
        </p:grpSpPr>
        <p:cxnSp>
          <p:nvCxnSpPr>
            <p:cNvPr id="20500" name="AutoShape 14"/>
            <p:cNvCxnSpPr>
              <a:cxnSpLocks noChangeShapeType="1"/>
              <a:stCxn id="20504" idx="0"/>
              <a:endCxn id="20496" idx="2"/>
            </p:cNvCxnSpPr>
            <p:nvPr/>
          </p:nvCxnSpPr>
          <p:spPr bwMode="auto">
            <a:xfrm flipH="1" flipV="1">
              <a:off x="2150" y="2400"/>
              <a:ext cx="3050" cy="622"/>
            </a:xfrm>
            <a:prstGeom prst="straightConnector1">
              <a:avLst/>
            </a:prstGeom>
            <a:noFill/>
            <a:ln w="57150">
              <a:solidFill>
                <a:schemeClr val="tx1"/>
              </a:solidFill>
              <a:round/>
              <a:headEnd/>
              <a:tailEnd type="triangle" w="med" len="med"/>
            </a:ln>
          </p:spPr>
        </p:cxnSp>
        <p:cxnSp>
          <p:nvCxnSpPr>
            <p:cNvPr id="20501" name="AutoShape 15"/>
            <p:cNvCxnSpPr>
              <a:cxnSpLocks noChangeShapeType="1"/>
              <a:stCxn id="20503" idx="0"/>
              <a:endCxn id="20496" idx="2"/>
            </p:cNvCxnSpPr>
            <p:nvPr/>
          </p:nvCxnSpPr>
          <p:spPr bwMode="auto">
            <a:xfrm flipH="1" flipV="1">
              <a:off x="2150" y="2400"/>
              <a:ext cx="1686" cy="622"/>
            </a:xfrm>
            <a:prstGeom prst="straightConnector1">
              <a:avLst/>
            </a:prstGeom>
            <a:noFill/>
            <a:ln w="57150">
              <a:solidFill>
                <a:schemeClr val="tx1"/>
              </a:solidFill>
              <a:round/>
              <a:headEnd/>
              <a:tailEnd type="triangle" w="med" len="med"/>
            </a:ln>
          </p:spPr>
        </p:cxnSp>
        <p:grpSp>
          <p:nvGrpSpPr>
            <p:cNvPr id="5" name="Group 16"/>
            <p:cNvGrpSpPr>
              <a:grpSpLocks/>
            </p:cNvGrpSpPr>
            <p:nvPr/>
          </p:nvGrpSpPr>
          <p:grpSpPr bwMode="auto">
            <a:xfrm>
              <a:off x="3197" y="3022"/>
              <a:ext cx="2477" cy="518"/>
              <a:chOff x="2757" y="2830"/>
              <a:chExt cx="2477" cy="518"/>
            </a:xfrm>
          </p:grpSpPr>
          <p:sp>
            <p:nvSpPr>
              <p:cNvPr id="20503" name="Text Box 17"/>
              <p:cNvSpPr txBox="1">
                <a:spLocks noChangeArrowheads="1"/>
              </p:cNvSpPr>
              <p:nvPr/>
            </p:nvSpPr>
            <p:spPr bwMode="auto">
              <a:xfrm>
                <a:off x="2757" y="2830"/>
                <a:ext cx="1278" cy="518"/>
              </a:xfrm>
              <a:prstGeom prst="rect">
                <a:avLst/>
              </a:prstGeom>
              <a:noFill/>
              <a:ln w="9525">
                <a:noFill/>
                <a:miter lim="800000"/>
                <a:headEnd/>
                <a:tailEnd/>
              </a:ln>
            </p:spPr>
            <p:txBody>
              <a:bodyPr wrap="none">
                <a:prstTxWarp prst="textNoShape">
                  <a:avLst/>
                </a:prstTxWarp>
                <a:spAutoFit/>
              </a:bodyPr>
              <a:lstStyle/>
              <a:p>
                <a:pPr algn="ctr"/>
                <a:r>
                  <a:rPr lang="en-US" b="1"/>
                  <a:t>Regression</a:t>
                </a:r>
              </a:p>
              <a:p>
                <a:pPr algn="ctr"/>
                <a:r>
                  <a:rPr lang="en-US" b="1"/>
                  <a:t>(continuous)</a:t>
                </a:r>
              </a:p>
            </p:txBody>
          </p:sp>
          <p:sp>
            <p:nvSpPr>
              <p:cNvPr id="20504" name="Text Box 18"/>
              <p:cNvSpPr txBox="1">
                <a:spLocks noChangeArrowheads="1"/>
              </p:cNvSpPr>
              <p:nvPr/>
            </p:nvSpPr>
            <p:spPr bwMode="auto">
              <a:xfrm>
                <a:off x="4286" y="2830"/>
                <a:ext cx="948" cy="518"/>
              </a:xfrm>
              <a:prstGeom prst="rect">
                <a:avLst/>
              </a:prstGeom>
              <a:noFill/>
              <a:ln w="9525">
                <a:noFill/>
                <a:miter lim="800000"/>
                <a:headEnd/>
                <a:tailEnd/>
              </a:ln>
            </p:spPr>
            <p:txBody>
              <a:bodyPr wrap="none">
                <a:prstTxWarp prst="textNoShape">
                  <a:avLst/>
                </a:prstTxWarp>
                <a:spAutoFit/>
              </a:bodyPr>
              <a:lstStyle/>
              <a:p>
                <a:pPr algn="ctr"/>
                <a:r>
                  <a:rPr lang="en-US" b="1"/>
                  <a:t>ANCOVA</a:t>
                </a:r>
              </a:p>
              <a:p>
                <a:pPr algn="ctr"/>
                <a:r>
                  <a:rPr lang="en-US" b="1"/>
                  <a:t>(both)</a:t>
                </a:r>
              </a:p>
            </p:txBody>
          </p:sp>
        </p:grpSp>
      </p:grpSp>
      <p:grpSp>
        <p:nvGrpSpPr>
          <p:cNvPr id="6" name="Group 19"/>
          <p:cNvGrpSpPr>
            <a:grpSpLocks/>
          </p:cNvGrpSpPr>
          <p:nvPr/>
        </p:nvGrpSpPr>
        <p:grpSpPr bwMode="auto">
          <a:xfrm>
            <a:off x="152400" y="3124200"/>
            <a:ext cx="4189413" cy="2619375"/>
            <a:chOff x="81" y="1882"/>
            <a:chExt cx="2639" cy="1650"/>
          </a:xfrm>
        </p:grpSpPr>
        <p:sp>
          <p:nvSpPr>
            <p:cNvPr id="20496" name="Text Box 20"/>
            <p:cNvSpPr txBox="1">
              <a:spLocks noChangeArrowheads="1"/>
            </p:cNvSpPr>
            <p:nvPr/>
          </p:nvSpPr>
          <p:spPr bwMode="auto">
            <a:xfrm>
              <a:off x="1206" y="1882"/>
              <a:ext cx="1514" cy="518"/>
            </a:xfrm>
            <a:prstGeom prst="rect">
              <a:avLst/>
            </a:prstGeom>
            <a:noFill/>
            <a:ln w="9525">
              <a:noFill/>
              <a:miter lim="800000"/>
              <a:headEnd/>
              <a:tailEnd/>
            </a:ln>
          </p:spPr>
          <p:txBody>
            <a:bodyPr wrap="none">
              <a:prstTxWarp prst="textNoShape">
                <a:avLst/>
              </a:prstTxWarp>
              <a:spAutoFit/>
            </a:bodyPr>
            <a:lstStyle/>
            <a:p>
              <a:r>
                <a:rPr lang="en-US" b="1"/>
                <a:t>General Linear </a:t>
              </a:r>
            </a:p>
            <a:p>
              <a:r>
                <a:rPr lang="en-US" b="1"/>
                <a:t>       Model</a:t>
              </a:r>
            </a:p>
          </p:txBody>
        </p:sp>
        <p:cxnSp>
          <p:nvCxnSpPr>
            <p:cNvPr id="20497" name="AutoShape 21"/>
            <p:cNvCxnSpPr>
              <a:cxnSpLocks noChangeShapeType="1"/>
              <a:stCxn id="20509" idx="0"/>
              <a:endCxn id="20496" idx="2"/>
            </p:cNvCxnSpPr>
            <p:nvPr/>
          </p:nvCxnSpPr>
          <p:spPr bwMode="auto">
            <a:xfrm flipV="1">
              <a:off x="2150" y="2400"/>
              <a:ext cx="0" cy="622"/>
            </a:xfrm>
            <a:prstGeom prst="straightConnector1">
              <a:avLst/>
            </a:prstGeom>
            <a:noFill/>
            <a:ln w="57150">
              <a:solidFill>
                <a:schemeClr val="tx1"/>
              </a:solidFill>
              <a:round/>
              <a:headEnd/>
              <a:tailEnd type="triangle" w="med" len="med"/>
            </a:ln>
          </p:spPr>
        </p:cxnSp>
        <p:sp>
          <p:nvSpPr>
            <p:cNvPr id="20498" name="Text Box 22"/>
            <p:cNvSpPr txBox="1">
              <a:spLocks noChangeArrowheads="1"/>
            </p:cNvSpPr>
            <p:nvPr/>
          </p:nvSpPr>
          <p:spPr bwMode="auto">
            <a:xfrm>
              <a:off x="81" y="3137"/>
              <a:ext cx="1034" cy="288"/>
            </a:xfrm>
            <a:prstGeom prst="rect">
              <a:avLst/>
            </a:prstGeom>
            <a:noFill/>
            <a:ln w="9525">
              <a:noFill/>
              <a:miter lim="800000"/>
              <a:headEnd/>
              <a:tailEnd/>
            </a:ln>
          </p:spPr>
          <p:txBody>
            <a:bodyPr wrap="none">
              <a:prstTxWarp prst="textNoShape">
                <a:avLst/>
              </a:prstTxWarp>
              <a:spAutoFit/>
            </a:bodyPr>
            <a:lstStyle/>
            <a:p>
              <a:r>
                <a:rPr lang="en-US"/>
                <a:t>Predictors:</a:t>
              </a:r>
            </a:p>
          </p:txBody>
        </p:sp>
        <p:sp>
          <p:nvSpPr>
            <p:cNvPr id="20499" name="Rectangle 23"/>
            <p:cNvSpPr>
              <a:spLocks noChangeArrowheads="1"/>
            </p:cNvSpPr>
            <p:nvPr/>
          </p:nvSpPr>
          <p:spPr bwMode="auto">
            <a:xfrm>
              <a:off x="1659" y="3244"/>
              <a:ext cx="980" cy="288"/>
            </a:xfrm>
            <a:prstGeom prst="rect">
              <a:avLst/>
            </a:prstGeom>
            <a:noFill/>
            <a:ln w="9525">
              <a:noFill/>
              <a:miter lim="800000"/>
              <a:headEnd/>
              <a:tailEnd/>
            </a:ln>
          </p:spPr>
          <p:txBody>
            <a:bodyPr wrap="none">
              <a:prstTxWarp prst="textNoShape">
                <a:avLst/>
              </a:prstTxWarp>
              <a:spAutoFit/>
            </a:bodyPr>
            <a:lstStyle/>
            <a:p>
              <a:r>
                <a:rPr lang="en-US" b="1"/>
                <a:t>(discrete)</a:t>
              </a:r>
            </a:p>
          </p:txBody>
        </p:sp>
      </p:grpSp>
      <p:grpSp>
        <p:nvGrpSpPr>
          <p:cNvPr id="7" name="Group 24"/>
          <p:cNvGrpSpPr>
            <a:grpSpLocks/>
          </p:cNvGrpSpPr>
          <p:nvPr/>
        </p:nvGrpSpPr>
        <p:grpSpPr bwMode="auto">
          <a:xfrm>
            <a:off x="128588" y="3163888"/>
            <a:ext cx="8618537" cy="822325"/>
            <a:chOff x="81" y="1881"/>
            <a:chExt cx="5429" cy="518"/>
          </a:xfrm>
        </p:grpSpPr>
        <p:sp>
          <p:nvSpPr>
            <p:cNvPr id="20493" name="Text Box 25"/>
            <p:cNvSpPr txBox="1">
              <a:spLocks noChangeArrowheads="1"/>
            </p:cNvSpPr>
            <p:nvPr/>
          </p:nvSpPr>
          <p:spPr bwMode="auto">
            <a:xfrm>
              <a:off x="3602" y="1881"/>
              <a:ext cx="1908" cy="518"/>
            </a:xfrm>
            <a:prstGeom prst="rect">
              <a:avLst/>
            </a:prstGeom>
            <a:noFill/>
            <a:ln w="9525">
              <a:noFill/>
              <a:miter lim="800000"/>
              <a:headEnd/>
              <a:tailEnd/>
            </a:ln>
          </p:spPr>
          <p:txBody>
            <a:bodyPr wrap="none">
              <a:prstTxWarp prst="textNoShape">
                <a:avLst/>
              </a:prstTxWarp>
              <a:spAutoFit/>
            </a:bodyPr>
            <a:lstStyle/>
            <a:p>
              <a:pPr algn="ctr"/>
              <a:r>
                <a:rPr lang="en-US" b="1"/>
                <a:t>Generalized Linear</a:t>
              </a:r>
            </a:p>
            <a:p>
              <a:pPr algn="ctr"/>
              <a:r>
                <a:rPr lang="en-US" b="1"/>
                <a:t>Model (non-normal)</a:t>
              </a:r>
              <a:endParaRPr lang="en-US"/>
            </a:p>
          </p:txBody>
        </p:sp>
        <p:sp>
          <p:nvSpPr>
            <p:cNvPr id="20494" name="Text Box 26"/>
            <p:cNvSpPr txBox="1">
              <a:spLocks noChangeArrowheads="1"/>
            </p:cNvSpPr>
            <p:nvPr/>
          </p:nvSpPr>
          <p:spPr bwMode="auto">
            <a:xfrm>
              <a:off x="81" y="1997"/>
              <a:ext cx="1034" cy="288"/>
            </a:xfrm>
            <a:prstGeom prst="rect">
              <a:avLst/>
            </a:prstGeom>
            <a:noFill/>
            <a:ln w="9525">
              <a:noFill/>
              <a:miter lim="800000"/>
              <a:headEnd/>
              <a:tailEnd/>
            </a:ln>
          </p:spPr>
          <p:txBody>
            <a:bodyPr wrap="none">
              <a:prstTxWarp prst="textNoShape">
                <a:avLst/>
              </a:prstTxWarp>
              <a:spAutoFit/>
            </a:bodyPr>
            <a:lstStyle/>
            <a:p>
              <a:r>
                <a:rPr lang="en-US"/>
                <a:t>Response:</a:t>
              </a:r>
            </a:p>
          </p:txBody>
        </p:sp>
        <p:sp>
          <p:nvSpPr>
            <p:cNvPr id="20495" name="Text Box 27"/>
            <p:cNvSpPr txBox="1">
              <a:spLocks noChangeArrowheads="1"/>
            </p:cNvSpPr>
            <p:nvPr/>
          </p:nvSpPr>
          <p:spPr bwMode="auto">
            <a:xfrm>
              <a:off x="2198" y="2090"/>
              <a:ext cx="831" cy="288"/>
            </a:xfrm>
            <a:prstGeom prst="rect">
              <a:avLst/>
            </a:prstGeom>
            <a:noFill/>
            <a:ln w="9525">
              <a:noFill/>
              <a:miter lim="800000"/>
              <a:headEnd/>
              <a:tailEnd/>
            </a:ln>
          </p:spPr>
          <p:txBody>
            <a:bodyPr wrap="none">
              <a:prstTxWarp prst="textNoShape">
                <a:avLst/>
              </a:prstTxWarp>
              <a:spAutoFit/>
            </a:bodyPr>
            <a:lstStyle/>
            <a:p>
              <a:r>
                <a:rPr lang="en-US"/>
                <a:t>(normal)</a:t>
              </a:r>
            </a:p>
          </p:txBody>
        </p:sp>
      </p:grpSp>
      <p:sp>
        <p:nvSpPr>
          <p:cNvPr id="20489" name="Rectangle 28"/>
          <p:cNvSpPr>
            <a:spLocks noChangeArrowheads="1"/>
          </p:cNvSpPr>
          <p:nvPr/>
        </p:nvSpPr>
        <p:spPr bwMode="auto">
          <a:xfrm>
            <a:off x="3590925" y="1038225"/>
            <a:ext cx="2505075" cy="457200"/>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Process Models</a:t>
            </a:r>
            <a:endParaRPr lang="en-US"/>
          </a:p>
        </p:txBody>
      </p:sp>
      <p:sp>
        <p:nvSpPr>
          <p:cNvPr id="20490" name="Line 29"/>
          <p:cNvSpPr>
            <a:spLocks noChangeShapeType="1"/>
          </p:cNvSpPr>
          <p:nvPr/>
        </p:nvSpPr>
        <p:spPr bwMode="auto">
          <a:xfrm>
            <a:off x="4483100" y="3441700"/>
            <a:ext cx="1219200" cy="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20491" name="Line 30"/>
          <p:cNvSpPr>
            <a:spLocks noChangeShapeType="1"/>
          </p:cNvSpPr>
          <p:nvPr/>
        </p:nvSpPr>
        <p:spPr bwMode="auto">
          <a:xfrm flipV="1">
            <a:off x="4013200" y="2273300"/>
            <a:ext cx="1549400" cy="8128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20492" name="Line 31"/>
          <p:cNvSpPr>
            <a:spLocks noChangeShapeType="1"/>
          </p:cNvSpPr>
          <p:nvPr/>
        </p:nvSpPr>
        <p:spPr bwMode="auto">
          <a:xfrm flipV="1">
            <a:off x="6934200" y="2362200"/>
            <a:ext cx="0" cy="749300"/>
          </a:xfrm>
          <a:prstGeom prst="line">
            <a:avLst/>
          </a:prstGeom>
          <a:noFill/>
          <a:ln w="57150">
            <a:solidFill>
              <a:schemeClr val="tx1"/>
            </a:solidFill>
            <a:round/>
            <a:headEnd type="triangle" w="med" len="me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55600"/>
            <a:ext cx="7796213" cy="1566863"/>
          </a:xfrm>
        </p:spPr>
        <p:txBody>
          <a:bodyPr/>
          <a:lstStyle/>
          <a:p>
            <a:pPr eaLnBrk="1" hangingPunct="1"/>
            <a:r>
              <a:rPr lang="en-US"/>
              <a:t>General</a:t>
            </a:r>
            <a:r>
              <a:rPr lang="en-US" u="sng"/>
              <a:t>ized</a:t>
            </a:r>
            <a:r>
              <a:rPr lang="en-US"/>
              <a:t> Linear Models (GLiM)</a:t>
            </a:r>
          </a:p>
        </p:txBody>
      </p:sp>
      <p:sp>
        <p:nvSpPr>
          <p:cNvPr id="22531" name="Rectangle 3"/>
          <p:cNvSpPr>
            <a:spLocks noGrp="1" noChangeArrowheads="1"/>
          </p:cNvSpPr>
          <p:nvPr>
            <p:ph type="body" idx="1"/>
          </p:nvPr>
        </p:nvSpPr>
        <p:spPr>
          <a:xfrm>
            <a:off x="685800" y="2103438"/>
            <a:ext cx="7772400" cy="4440237"/>
          </a:xfrm>
        </p:spPr>
        <p:txBody>
          <a:bodyPr/>
          <a:lstStyle/>
          <a:p>
            <a:pPr eaLnBrk="1" hangingPunct="1"/>
            <a:r>
              <a:rPr lang="en-US" sz="2000"/>
              <a:t>In many cases a </a:t>
            </a:r>
            <a:r>
              <a:rPr lang="en-US" sz="2000" b="1"/>
              <a:t>general linear model</a:t>
            </a:r>
            <a:r>
              <a:rPr lang="en-US" sz="2000"/>
              <a:t> is not appropriate because values are bounded</a:t>
            </a:r>
          </a:p>
          <a:p>
            <a:pPr lvl="1" eaLnBrk="1" hangingPunct="1"/>
            <a:r>
              <a:rPr lang="en-US" sz="1800"/>
              <a:t>e.g. counts &gt; 0, proportions between 0 and 1</a:t>
            </a:r>
          </a:p>
          <a:p>
            <a:pPr eaLnBrk="1" hangingPunct="1"/>
            <a:r>
              <a:rPr lang="en-US" sz="2000"/>
              <a:t>A generalization of linear models to include any distribution of errors from the exponential family of distributions</a:t>
            </a:r>
          </a:p>
          <a:p>
            <a:pPr lvl="2" eaLnBrk="1" hangingPunct="1"/>
            <a:r>
              <a:rPr lang="en-US" sz="1600"/>
              <a:t>Normal, Poisson, binomial, multinomial, exponential, gamma, NOT negative binomial</a:t>
            </a:r>
          </a:p>
          <a:p>
            <a:pPr eaLnBrk="1" hangingPunct="1"/>
            <a:r>
              <a:rPr lang="en-US" sz="2000"/>
              <a:t>General Linear Model is just a special case of GLiM in which the errors are normally distributed</a:t>
            </a:r>
          </a:p>
          <a:p>
            <a:pPr eaLnBrk="1" hangingPunct="1"/>
            <a:r>
              <a:rPr lang="en-US" sz="2000"/>
              <a:t>Example, logistic regression</a:t>
            </a:r>
          </a:p>
          <a:p>
            <a:pPr eaLnBrk="1" hangingPunct="1"/>
            <a:r>
              <a:rPr lang="en-US" sz="2000"/>
              <a:t>We will use likelihood for parameter estimation and inference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Seemingly sensible Counting (but ultimately not so useful).</a:t>
            </a:r>
            <a:endParaRPr lang="en-US" dirty="0"/>
          </a:p>
        </p:txBody>
      </p:sp>
      <p:sp>
        <p:nvSpPr>
          <p:cNvPr id="3" name="Content Placeholder 2"/>
          <p:cNvSpPr>
            <a:spLocks noGrp="1"/>
          </p:cNvSpPr>
          <p:nvPr>
            <p:ph idx="1"/>
          </p:nvPr>
        </p:nvSpPr>
        <p:spPr/>
        <p:txBody>
          <a:bodyPr/>
          <a:lstStyle/>
          <a:p>
            <a:r>
              <a:rPr lang="en-US" dirty="0" smtClean="0"/>
              <a:t>RPKM (reads aligned per </a:t>
            </a:r>
            <a:r>
              <a:rPr lang="en-US" dirty="0" err="1" smtClean="0"/>
              <a:t>kilobase</a:t>
            </a:r>
            <a:r>
              <a:rPr lang="en-US" dirty="0" smtClean="0"/>
              <a:t> of </a:t>
            </a:r>
            <a:r>
              <a:rPr lang="en-US" dirty="0" err="1" smtClean="0"/>
              <a:t>exon</a:t>
            </a:r>
            <a:r>
              <a:rPr lang="en-US" dirty="0" smtClean="0"/>
              <a:t> per million reads mapped) – </a:t>
            </a:r>
            <a:r>
              <a:rPr lang="en-US" dirty="0" err="1" smtClean="0"/>
              <a:t>Mortazavi</a:t>
            </a:r>
            <a:r>
              <a:rPr lang="en-US" dirty="0" smtClean="0"/>
              <a:t> et al 2008</a:t>
            </a:r>
          </a:p>
          <a:p>
            <a:r>
              <a:rPr lang="en-US" dirty="0" smtClean="0"/>
              <a:t>FPKM (fragments per </a:t>
            </a:r>
            <a:r>
              <a:rPr lang="en-US" dirty="0" err="1" smtClean="0"/>
              <a:t>kilobase</a:t>
            </a:r>
            <a:r>
              <a:rPr lang="en-US" dirty="0" smtClean="0"/>
              <a:t> of </a:t>
            </a:r>
            <a:r>
              <a:rPr lang="en-US" dirty="0" err="1" smtClean="0"/>
              <a:t>exon</a:t>
            </a:r>
            <a:r>
              <a:rPr lang="en-US" dirty="0" smtClean="0"/>
              <a:t> per million fragments mapped). Same idea for paired end </a:t>
            </a:r>
            <a:r>
              <a:rPr lang="en-US" dirty="0" smtClean="0"/>
              <a:t>sequencing.</a:t>
            </a:r>
          </a:p>
          <a:p>
            <a:r>
              <a:rPr lang="en-US" dirty="0" smtClean="0"/>
              <a:t>TPM, TMM… etc…</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Generalizations of GLM</a:t>
            </a:r>
          </a:p>
        </p:txBody>
      </p:sp>
      <p:sp>
        <p:nvSpPr>
          <p:cNvPr id="130051" name="Rectangle 3"/>
          <p:cNvSpPr>
            <a:spLocks noGrp="1" noChangeArrowheads="1"/>
          </p:cNvSpPr>
          <p:nvPr>
            <p:ph type="body" idx="1"/>
          </p:nvPr>
        </p:nvSpPr>
        <p:spPr>
          <a:xfrm>
            <a:off x="685800" y="1981200"/>
            <a:ext cx="7772400" cy="4429125"/>
          </a:xfrm>
        </p:spPr>
        <p:txBody>
          <a:bodyPr/>
          <a:lstStyle/>
          <a:p>
            <a:pPr eaLnBrk="1" hangingPunct="1">
              <a:lnSpc>
                <a:spcPct val="70000"/>
              </a:lnSpc>
              <a:spcBef>
                <a:spcPct val="40000"/>
              </a:spcBef>
            </a:pPr>
            <a:r>
              <a:rPr lang="en-US" sz="2400"/>
              <a:t>Instead of a simple linear model:</a:t>
            </a:r>
          </a:p>
          <a:p>
            <a:pPr lvl="1" eaLnBrk="1" hangingPunct="1">
              <a:lnSpc>
                <a:spcPct val="70000"/>
              </a:lnSpc>
              <a:spcBef>
                <a:spcPct val="40000"/>
              </a:spcBef>
              <a:buFontTx/>
              <a:buNone/>
            </a:pPr>
            <a:r>
              <a:rPr lang="en-US" sz="2000"/>
              <a:t>			Y = b</a:t>
            </a:r>
            <a:r>
              <a:rPr lang="en-US" sz="2000" baseline="-25000"/>
              <a:t>0</a:t>
            </a:r>
            <a:r>
              <a:rPr lang="en-US" sz="2000"/>
              <a:t> + b</a:t>
            </a:r>
            <a:r>
              <a:rPr lang="en-US" sz="2000" baseline="-25000"/>
              <a:t>1</a:t>
            </a:r>
            <a:r>
              <a:rPr lang="en-US" sz="2000"/>
              <a:t>x</a:t>
            </a:r>
            <a:r>
              <a:rPr lang="en-US" sz="2000" baseline="-25000"/>
              <a:t>1</a:t>
            </a:r>
            <a:r>
              <a:rPr lang="en-US" sz="2000"/>
              <a:t>+ b</a:t>
            </a:r>
            <a:r>
              <a:rPr lang="en-US" sz="2000" baseline="-25000"/>
              <a:t>2</a:t>
            </a:r>
            <a:r>
              <a:rPr lang="en-US" sz="2000"/>
              <a:t>x</a:t>
            </a:r>
            <a:r>
              <a:rPr lang="en-US" sz="2000" baseline="-25000"/>
              <a:t>2</a:t>
            </a:r>
            <a:r>
              <a:rPr lang="en-US" sz="2000"/>
              <a:t> + e</a:t>
            </a:r>
          </a:p>
          <a:p>
            <a:pPr lvl="1" eaLnBrk="1" hangingPunct="1">
              <a:lnSpc>
                <a:spcPct val="70000"/>
              </a:lnSpc>
              <a:spcBef>
                <a:spcPct val="40000"/>
              </a:spcBef>
            </a:pPr>
            <a:r>
              <a:rPr lang="en-US" sz="2000"/>
              <a:t>Assume that e’s are independent, normally distributed with mean 0 and </a:t>
            </a:r>
            <a:r>
              <a:rPr lang="en-US" sz="2000" b="1" u="sng"/>
              <a:t>constant </a:t>
            </a:r>
            <a:r>
              <a:rPr lang="en-US" sz="2000"/>
              <a:t>variance s</a:t>
            </a:r>
            <a:r>
              <a:rPr lang="en-US" sz="2000" baseline="30000"/>
              <a:t>2</a:t>
            </a:r>
            <a:endParaRPr lang="en-US" sz="2000"/>
          </a:p>
          <a:p>
            <a:pPr lvl="1" eaLnBrk="1" hangingPunct="1">
              <a:lnSpc>
                <a:spcPct val="70000"/>
              </a:lnSpc>
              <a:spcBef>
                <a:spcPct val="40000"/>
              </a:spcBef>
            </a:pPr>
            <a:r>
              <a:rPr lang="en-US" sz="2000"/>
              <a:t>Can solve for b’s by minimizing squared e’s</a:t>
            </a:r>
          </a:p>
          <a:p>
            <a:pPr lvl="1" eaLnBrk="1" hangingPunct="1">
              <a:lnSpc>
                <a:spcPct val="70000"/>
              </a:lnSpc>
              <a:spcBef>
                <a:spcPct val="40000"/>
              </a:spcBef>
            </a:pPr>
            <a:endParaRPr lang="en-US" sz="2000"/>
          </a:p>
          <a:p>
            <a:pPr eaLnBrk="1" hangingPunct="1">
              <a:lnSpc>
                <a:spcPct val="70000"/>
              </a:lnSpc>
              <a:spcBef>
                <a:spcPct val="40000"/>
              </a:spcBef>
            </a:pPr>
            <a:r>
              <a:rPr lang="en-US" sz="2400"/>
              <a:t>GLiM considers some adjustment to the data to linearize Y - a </a:t>
            </a:r>
            <a:r>
              <a:rPr lang="en-US" sz="2400" b="1" i="1"/>
              <a:t>link</a:t>
            </a:r>
            <a:r>
              <a:rPr lang="en-US" sz="2400"/>
              <a:t> function</a:t>
            </a:r>
          </a:p>
          <a:p>
            <a:pPr eaLnBrk="1" hangingPunct="1">
              <a:lnSpc>
                <a:spcPct val="70000"/>
              </a:lnSpc>
              <a:spcBef>
                <a:spcPct val="40000"/>
              </a:spcBef>
              <a:buFontTx/>
              <a:buNone/>
            </a:pPr>
            <a:r>
              <a:rPr lang="en-US" sz="2400"/>
              <a:t>			Y = g( b</a:t>
            </a:r>
            <a:r>
              <a:rPr lang="en-US" sz="2400" baseline="-25000"/>
              <a:t>0</a:t>
            </a:r>
            <a:r>
              <a:rPr lang="en-US" sz="2400"/>
              <a:t> + b</a:t>
            </a:r>
            <a:r>
              <a:rPr lang="en-US" sz="2400" baseline="-25000"/>
              <a:t>1</a:t>
            </a:r>
            <a:r>
              <a:rPr lang="en-US" sz="2400"/>
              <a:t>x</a:t>
            </a:r>
            <a:r>
              <a:rPr lang="en-US" sz="2400" baseline="-25000"/>
              <a:t>1</a:t>
            </a:r>
            <a:r>
              <a:rPr lang="en-US" sz="2400"/>
              <a:t>+ b</a:t>
            </a:r>
            <a:r>
              <a:rPr lang="en-US" sz="2400" baseline="-25000"/>
              <a:t>2</a:t>
            </a:r>
            <a:r>
              <a:rPr lang="en-US" sz="2400"/>
              <a:t>x</a:t>
            </a:r>
            <a:r>
              <a:rPr lang="en-US" sz="2400" baseline="-25000"/>
              <a:t>2</a:t>
            </a:r>
            <a:r>
              <a:rPr lang="en-US" sz="2400"/>
              <a:t> + e)</a:t>
            </a:r>
          </a:p>
          <a:p>
            <a:pPr eaLnBrk="1" hangingPunct="1">
              <a:lnSpc>
                <a:spcPct val="70000"/>
              </a:lnSpc>
              <a:spcBef>
                <a:spcPct val="40000"/>
              </a:spcBef>
              <a:buFontTx/>
              <a:buNone/>
            </a:pPr>
            <a:r>
              <a:rPr lang="en-US" sz="2400"/>
              <a:t>		or	f(Y) = b</a:t>
            </a:r>
            <a:r>
              <a:rPr lang="en-US" sz="2400" baseline="-25000"/>
              <a:t>0</a:t>
            </a:r>
            <a:r>
              <a:rPr lang="en-US" sz="2400"/>
              <a:t> + b</a:t>
            </a:r>
            <a:r>
              <a:rPr lang="en-US" sz="2400" baseline="-25000"/>
              <a:t>1</a:t>
            </a:r>
            <a:r>
              <a:rPr lang="en-US" sz="2400"/>
              <a:t>x</a:t>
            </a:r>
            <a:r>
              <a:rPr lang="en-US" sz="2400" baseline="-25000"/>
              <a:t>1</a:t>
            </a:r>
            <a:r>
              <a:rPr lang="en-US" sz="2400"/>
              <a:t>+ b</a:t>
            </a:r>
            <a:r>
              <a:rPr lang="en-US" sz="2400" baseline="-25000"/>
              <a:t>2</a:t>
            </a:r>
            <a:r>
              <a:rPr lang="en-US" sz="2400"/>
              <a:t>x</a:t>
            </a:r>
            <a:r>
              <a:rPr lang="en-US" sz="2400" baseline="-25000"/>
              <a:t>2</a:t>
            </a:r>
            <a:r>
              <a:rPr lang="en-US" sz="2400"/>
              <a:t> + e</a:t>
            </a:r>
          </a:p>
          <a:p>
            <a:pPr lvl="1" eaLnBrk="1" hangingPunct="1">
              <a:lnSpc>
                <a:spcPct val="70000"/>
              </a:lnSpc>
              <a:spcBef>
                <a:spcPct val="40000"/>
              </a:spcBef>
            </a:pPr>
            <a:r>
              <a:rPr lang="en-US" sz="2000"/>
              <a:t>For example for count data which are always positive</a:t>
            </a:r>
          </a:p>
          <a:p>
            <a:pPr lvl="4" eaLnBrk="1" hangingPunct="1">
              <a:lnSpc>
                <a:spcPct val="70000"/>
              </a:lnSpc>
              <a:spcBef>
                <a:spcPct val="40000"/>
              </a:spcBef>
              <a:buFontTx/>
              <a:buNone/>
            </a:pPr>
            <a:r>
              <a:rPr lang="en-US" sz="2400"/>
              <a:t>f(Y) = log(Y)		</a:t>
            </a:r>
            <a:r>
              <a:rPr lang="en-US" sz="2400" b="1" i="1"/>
              <a:t>log link</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00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0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pPr eaLnBrk="1" hangingPunct="1"/>
            <a:r>
              <a:rPr lang="en-US"/>
              <a:t>What is a link function?</a:t>
            </a:r>
          </a:p>
        </p:txBody>
      </p:sp>
      <p:sp>
        <p:nvSpPr>
          <p:cNvPr id="26627" name="Rectangle 3"/>
          <p:cNvSpPr>
            <a:spLocks noGrp="1" noChangeArrowheads="1"/>
          </p:cNvSpPr>
          <p:nvPr>
            <p:ph type="body" idx="1"/>
          </p:nvPr>
        </p:nvSpPr>
        <p:spPr>
          <a:xfrm>
            <a:off x="457200" y="1981200"/>
            <a:ext cx="8001000" cy="4114800"/>
          </a:xfrm>
        </p:spPr>
        <p:txBody>
          <a:bodyPr/>
          <a:lstStyle/>
          <a:p>
            <a:pPr eaLnBrk="1" hangingPunct="1"/>
            <a:r>
              <a:rPr lang="en-US"/>
              <a:t>The link function is a way of transforming the </a:t>
            </a:r>
            <a:r>
              <a:rPr lang="en-US" b="1"/>
              <a:t>observed response variable </a:t>
            </a:r>
            <a:r>
              <a:rPr lang="en-US"/>
              <a:t>(LHS). </a:t>
            </a:r>
          </a:p>
          <a:p>
            <a:pPr eaLnBrk="1" hangingPunct="1"/>
            <a:r>
              <a:rPr lang="en-US"/>
              <a:t>Goals</a:t>
            </a:r>
          </a:p>
          <a:p>
            <a:pPr eaLnBrk="1" hangingPunct="1"/>
            <a:r>
              <a:rPr lang="en-US"/>
              <a:t>1) linearize observed response</a:t>
            </a:r>
          </a:p>
          <a:p>
            <a:pPr eaLnBrk="1" hangingPunct="1"/>
            <a:r>
              <a:rPr lang="en-US"/>
              <a:t>2) Alter the boundary conditions of the data.</a:t>
            </a:r>
          </a:p>
          <a:p>
            <a:pPr eaLnBrk="1" hangingPunct="1"/>
            <a:r>
              <a:rPr lang="en-US"/>
              <a:t>3) To allow for an additive model in the covariates (RHS)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Poisson Family</a:t>
            </a:r>
          </a:p>
        </p:txBody>
      </p:sp>
      <p:sp>
        <p:nvSpPr>
          <p:cNvPr id="69635" name="Rectangle 3"/>
          <p:cNvSpPr>
            <a:spLocks noGrp="1" noChangeArrowheads="1"/>
          </p:cNvSpPr>
          <p:nvPr>
            <p:ph type="body" idx="1"/>
          </p:nvPr>
        </p:nvSpPr>
        <p:spPr>
          <a:xfrm>
            <a:off x="685800" y="1728788"/>
            <a:ext cx="7772400" cy="4522787"/>
          </a:xfrm>
        </p:spPr>
        <p:txBody>
          <a:bodyPr/>
          <a:lstStyle/>
          <a:p>
            <a:pPr eaLnBrk="1" hangingPunct="1"/>
            <a:r>
              <a:rPr lang="en-US" sz="1600"/>
              <a:t>Data are counts of something (i.e. 0, 1, 2, 3, 4…)</a:t>
            </a:r>
          </a:p>
          <a:p>
            <a:pPr eaLnBrk="1" hangingPunct="1"/>
            <a:r>
              <a:rPr lang="en-US" sz="1600"/>
              <a:t>Number of occurrences of an event over a fixed period of time or space</a:t>
            </a:r>
          </a:p>
          <a:p>
            <a:pPr eaLnBrk="1" hangingPunct="1"/>
            <a:r>
              <a:rPr lang="en-US" sz="1600"/>
              <a:t>Examples…</a:t>
            </a:r>
          </a:p>
          <a:p>
            <a:pPr eaLnBrk="1" hangingPunct="1"/>
            <a:endParaRPr lang="en-US" sz="1600"/>
          </a:p>
          <a:p>
            <a:pPr eaLnBrk="1" hangingPunct="1"/>
            <a:r>
              <a:rPr lang="en-US" sz="1600"/>
              <a:t>If the mean value is high then counts can be log-normal or normally distributed</a:t>
            </a:r>
          </a:p>
          <a:p>
            <a:pPr eaLnBrk="1" hangingPunct="1"/>
            <a:r>
              <a:rPr lang="en-US" sz="1600"/>
              <a:t>When mean value is low then there starts to be lots of zeros and variance depends on the mean</a:t>
            </a:r>
          </a:p>
          <a:p>
            <a:pPr eaLnBrk="1" hangingPunct="1"/>
            <a:r>
              <a:rPr lang="en-US" sz="1600"/>
              <a:t>If upper end is also bounded then binomial would be better</a:t>
            </a:r>
          </a:p>
          <a:p>
            <a:pPr eaLnBrk="1" hangingPunct="1"/>
            <a:endParaRPr lang="en-US" sz="1600"/>
          </a:p>
          <a:p>
            <a:pPr eaLnBrk="1" hangingPunct="1"/>
            <a:r>
              <a:rPr lang="en-US" sz="1600"/>
              <a:t>Default link is the </a:t>
            </a:r>
            <a:r>
              <a:rPr lang="en-US" sz="1600" i="1"/>
              <a:t>log</a:t>
            </a:r>
            <a:r>
              <a:rPr lang="en-US" sz="1600"/>
              <a:t> link, variance function = </a:t>
            </a:r>
            <a:r>
              <a:rPr lang="en-US" sz="1600" i="1">
                <a:sym typeface="Symbol" charset="2"/>
              </a:rPr>
              <a:t></a:t>
            </a:r>
          </a:p>
          <a:p>
            <a:pPr lvl="1" eaLnBrk="1" hangingPunct="1"/>
            <a:r>
              <a:rPr lang="en-US" sz="1600" i="1">
                <a:sym typeface="Symbol" charset="2"/>
              </a:rPr>
              <a:t>i.e., family = poisson (link = “log”, variance = “mu”)</a:t>
            </a:r>
          </a:p>
          <a:p>
            <a:pPr lvl="1" eaLnBrk="1" hangingPunct="1"/>
            <a:r>
              <a:rPr lang="en-US" sz="1600"/>
              <a:t>Other option might be the </a:t>
            </a:r>
            <a:r>
              <a:rPr lang="en-US" sz="1600" i="1"/>
              <a:t>sqrt</a:t>
            </a:r>
            <a:r>
              <a:rPr lang="en-US" sz="1600"/>
              <a:t> link</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t>Poisson Family</a:t>
            </a:r>
          </a:p>
        </p:txBody>
      </p:sp>
      <p:sp>
        <p:nvSpPr>
          <p:cNvPr id="71683" name="Rectangle 3"/>
          <p:cNvSpPr>
            <a:spLocks noGrp="1" noChangeArrowheads="1"/>
          </p:cNvSpPr>
          <p:nvPr>
            <p:ph type="body" idx="1"/>
          </p:nvPr>
        </p:nvSpPr>
        <p:spPr/>
        <p:txBody>
          <a:bodyPr/>
          <a:lstStyle/>
          <a:p>
            <a:pPr eaLnBrk="1" hangingPunct="1"/>
            <a:r>
              <a:rPr lang="en-US" sz="2000"/>
              <a:t>Frequency Tables (log-linear or multinomial models)</a:t>
            </a:r>
          </a:p>
          <a:p>
            <a:pPr lvl="1" eaLnBrk="1" hangingPunct="1"/>
            <a:r>
              <a:rPr lang="en-US" sz="1800"/>
              <a:t>Comparison of counts among categories or cells</a:t>
            </a:r>
          </a:p>
          <a:p>
            <a:pPr lvl="1" eaLnBrk="1" hangingPunct="1"/>
            <a:r>
              <a:rPr lang="en-US" sz="1800"/>
              <a:t>Like a G-test (or </a:t>
            </a:r>
            <a:r>
              <a:rPr lang="en-US" sz="1800">
                <a:sym typeface="Symbol" charset="2"/>
              </a:rPr>
              <a:t></a:t>
            </a:r>
            <a:r>
              <a:rPr lang="en-US" sz="1800" baseline="30000"/>
              <a:t>2</a:t>
            </a:r>
            <a:r>
              <a:rPr lang="en-US" sz="1800"/>
              <a:t> test)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Poisson and </a:t>
            </a:r>
            <a:r>
              <a:rPr lang="en-US" dirty="0" err="1" smtClean="0"/>
              <a:t>nb</a:t>
            </a:r>
            <a:r>
              <a:rPr lang="en-US" dirty="0" smtClean="0"/>
              <a:t> </a:t>
            </a:r>
            <a:r>
              <a:rPr lang="en-US" dirty="0"/>
              <a:t>Family</a:t>
            </a:r>
          </a:p>
        </p:txBody>
      </p:sp>
      <p:graphicFrame>
        <p:nvGraphicFramePr>
          <p:cNvPr id="5" name="Object 4"/>
          <p:cNvGraphicFramePr>
            <a:graphicFrameLocks noChangeAspect="1"/>
          </p:cNvGraphicFramePr>
          <p:nvPr/>
        </p:nvGraphicFramePr>
        <p:xfrm>
          <a:off x="802068" y="1762775"/>
          <a:ext cx="2995353" cy="1854266"/>
        </p:xfrm>
        <a:graphic>
          <a:graphicData uri="http://schemas.openxmlformats.org/presentationml/2006/ole">
            <p:oleObj spid="_x0000_s123906" name="Equation" r:id="rId4" imgW="1066800" imgH="660400" progId="Equation.3">
              <p:embed/>
            </p:oleObj>
          </a:graphicData>
        </a:graphic>
      </p:graphicFrame>
      <p:sp>
        <p:nvSpPr>
          <p:cNvPr id="6" name="TextBox 5"/>
          <p:cNvSpPr txBox="1"/>
          <p:nvPr/>
        </p:nvSpPr>
        <p:spPr>
          <a:xfrm>
            <a:off x="767726" y="3847778"/>
            <a:ext cx="7781523" cy="923330"/>
          </a:xfrm>
          <a:prstGeom prst="rect">
            <a:avLst/>
          </a:prstGeom>
          <a:noFill/>
        </p:spPr>
        <p:txBody>
          <a:bodyPr wrap="square" rtlCol="0">
            <a:spAutoFit/>
          </a:bodyPr>
          <a:lstStyle/>
          <a:p>
            <a:r>
              <a:rPr lang="en-US" dirty="0" smtClean="0"/>
              <a:t>Essentially it means you can log transform the sequence counts and use a </a:t>
            </a:r>
            <a:r>
              <a:rPr lang="en-US" dirty="0" err="1" smtClean="0"/>
              <a:t>poisson</a:t>
            </a:r>
            <a:r>
              <a:rPr lang="en-US" dirty="0" smtClean="0"/>
              <a:t>, quasi-</a:t>
            </a:r>
            <a:r>
              <a:rPr lang="en-US" dirty="0" err="1" smtClean="0"/>
              <a:t>poisson</a:t>
            </a:r>
            <a:r>
              <a:rPr lang="en-US" dirty="0" smtClean="0"/>
              <a:t> or negative binomial to fit it </a:t>
            </a:r>
          </a:p>
          <a:p>
            <a:r>
              <a:rPr lang="en-US" dirty="0" smtClean="0"/>
              <a:t>(most links are more complicated, this is nice and simple).</a:t>
            </a:r>
            <a:endParaRPr lang="en-US" dirty="0"/>
          </a:p>
        </p:txBody>
      </p:sp>
      <p:sp>
        <p:nvSpPr>
          <p:cNvPr id="7" name="TextBox 6"/>
          <p:cNvSpPr txBox="1"/>
          <p:nvPr/>
        </p:nvSpPr>
        <p:spPr>
          <a:xfrm>
            <a:off x="625555" y="5127211"/>
            <a:ext cx="2871865" cy="646331"/>
          </a:xfrm>
          <a:prstGeom prst="rect">
            <a:avLst/>
          </a:prstGeom>
          <a:noFill/>
        </p:spPr>
        <p:txBody>
          <a:bodyPr wrap="square" rtlCol="0">
            <a:spAutoFit/>
          </a:bodyPr>
          <a:lstStyle/>
          <a:p>
            <a:r>
              <a:rPr lang="en-US" dirty="0" smtClean="0"/>
              <a:t>i.e. counts are modeled as </a:t>
            </a:r>
          </a:p>
          <a:p>
            <a:endParaRPr lang="en-US" dirty="0"/>
          </a:p>
        </p:txBody>
      </p:sp>
      <p:graphicFrame>
        <p:nvGraphicFramePr>
          <p:cNvPr id="8" name="Object 7"/>
          <p:cNvGraphicFramePr>
            <a:graphicFrameLocks noChangeAspect="1"/>
          </p:cNvGraphicFramePr>
          <p:nvPr/>
        </p:nvGraphicFramePr>
        <p:xfrm>
          <a:off x="3497420" y="5392541"/>
          <a:ext cx="4037672" cy="1416727"/>
        </p:xfrm>
        <a:graphic>
          <a:graphicData uri="http://schemas.openxmlformats.org/presentationml/2006/ole">
            <p:oleObj spid="_x0000_s123907" name="Equation" r:id="rId5" imgW="2171700" imgH="762000" progId="Equation.3">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using </a:t>
            </a:r>
            <a:r>
              <a:rPr lang="en-US" dirty="0" err="1" smtClean="0"/>
              <a:t>nb</a:t>
            </a:r>
            <a:r>
              <a:rPr lang="en-US" dirty="0" smtClean="0"/>
              <a:t> </a:t>
            </a:r>
            <a:r>
              <a:rPr lang="en-US" dirty="0" err="1" smtClean="0"/>
              <a:t>glm</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edgeR</a:t>
            </a:r>
            <a:r>
              <a:rPr lang="en-US" dirty="0" smtClean="0"/>
              <a:t> (but it is not default, so beware!)</a:t>
            </a:r>
          </a:p>
          <a:p>
            <a:r>
              <a:rPr lang="en-US" dirty="0" smtClean="0"/>
              <a:t>DESeq/DESeq2 </a:t>
            </a:r>
            <a:r>
              <a:rPr lang="en-US" dirty="0" smtClean="0"/>
              <a:t>(maybe </a:t>
            </a:r>
            <a:r>
              <a:rPr lang="en-US" dirty="0" err="1" smtClean="0"/>
              <a:t>DEXseq</a:t>
            </a:r>
            <a:r>
              <a:rPr lang="en-US" dirty="0" smtClean="0"/>
              <a:t> as well?)</a:t>
            </a:r>
          </a:p>
          <a:p>
            <a:r>
              <a:rPr lang="en-US" dirty="0" err="1" smtClean="0"/>
              <a:t>BaySeq</a:t>
            </a:r>
            <a:endParaRPr lang="en-US" dirty="0" smtClean="0"/>
          </a:p>
          <a:p>
            <a:r>
              <a:rPr lang="en-US" dirty="0" err="1" smtClean="0"/>
              <a:t>Limma</a:t>
            </a:r>
            <a:r>
              <a:rPr lang="en-US" dirty="0" smtClean="0"/>
              <a:t> (</a:t>
            </a:r>
            <a:r>
              <a:rPr lang="en-US" dirty="0" err="1" smtClean="0"/>
              <a:t>voom</a:t>
            </a:r>
            <a:r>
              <a:rPr lang="en-US" dirty="0" smtClean="0"/>
              <a:t> – kind of sort of…).</a:t>
            </a:r>
          </a:p>
          <a:p>
            <a:endParaRPr lang="en-US" dirty="0" smtClean="0"/>
          </a:p>
          <a:p>
            <a:r>
              <a:rPr lang="en-US" dirty="0" smtClean="0"/>
              <a:t>However these all model the variance quite differently (how they borrow information across genes to estimate mean-variance relationships).</a:t>
            </a:r>
          </a:p>
          <a:p>
            <a:pPr>
              <a:buNone/>
            </a:pPr>
            <a:r>
              <a:rPr lang="en-US" dirty="0" smtClean="0"/>
              <a:t>See Yu, Huber &amp; </a:t>
            </a:r>
            <a:r>
              <a:rPr lang="en-US" dirty="0" err="1" smtClean="0"/>
              <a:t>Vitek</a:t>
            </a:r>
            <a:r>
              <a:rPr lang="en-US" dirty="0" smtClean="0"/>
              <a:t> 2013 (Bioinformatics) for discussion of this issue.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using </a:t>
            </a:r>
            <a:r>
              <a:rPr lang="en-US" dirty="0" err="1" smtClean="0"/>
              <a:t>poisson</a:t>
            </a:r>
            <a:r>
              <a:rPr lang="en-US" dirty="0" smtClean="0"/>
              <a:t> and quasi-</a:t>
            </a:r>
            <a:r>
              <a:rPr lang="en-US" dirty="0" err="1" smtClean="0"/>
              <a:t>poisson</a:t>
            </a:r>
            <a:endParaRPr lang="en-US" dirty="0"/>
          </a:p>
        </p:txBody>
      </p:sp>
      <p:sp>
        <p:nvSpPr>
          <p:cNvPr id="3" name="Content Placeholder 2"/>
          <p:cNvSpPr>
            <a:spLocks noGrp="1"/>
          </p:cNvSpPr>
          <p:nvPr>
            <p:ph idx="1"/>
          </p:nvPr>
        </p:nvSpPr>
        <p:spPr/>
        <p:txBody>
          <a:bodyPr/>
          <a:lstStyle/>
          <a:p>
            <a:r>
              <a:rPr lang="en-US" dirty="0" err="1" smtClean="0"/>
              <a:t>tspm</a:t>
            </a:r>
            <a:r>
              <a:rPr lang="en-US" dirty="0" smtClean="0"/>
              <a:t> (two stage </a:t>
            </a:r>
            <a:r>
              <a:rPr lang="en-US" dirty="0" err="1" smtClean="0"/>
              <a:t>poisson</a:t>
            </a:r>
            <a:r>
              <a:rPr lang="en-US" dirty="0" smtClean="0"/>
              <a:t> model)</a:t>
            </a:r>
          </a:p>
          <a:p>
            <a:pPr lvl="1"/>
            <a:r>
              <a:rPr lang="en-US" dirty="0" smtClean="0"/>
              <a:t>Fits models with </a:t>
            </a:r>
            <a:r>
              <a:rPr lang="en-US" dirty="0" err="1" smtClean="0"/>
              <a:t>poisson</a:t>
            </a:r>
            <a:r>
              <a:rPr lang="en-US" dirty="0" smtClean="0"/>
              <a:t> first. If over-dispersed then uses a quasi-</a:t>
            </a:r>
            <a:r>
              <a:rPr lang="en-US" dirty="0" err="1" smtClean="0"/>
              <a:t>poisson</a:t>
            </a:r>
            <a:r>
              <a:rPr lang="en-US" dirty="0" smtClean="0"/>
              <a:t>.</a:t>
            </a:r>
          </a:p>
          <a:p>
            <a:pPr lvl="1"/>
            <a:r>
              <a:rPr lang="en-US" dirty="0" smtClean="0"/>
              <a:t>Thus there are essentially two groups of genes.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a:t>
            </a:r>
            <a:r>
              <a:rPr lang="en-US" dirty="0" smtClean="0"/>
              <a:t> useful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Since we can fit these as a generalized linear model, we can fit arbitrarily complex designs (if we have sufficient </a:t>
            </a:r>
            <a:r>
              <a:rPr lang="en-US" dirty="0" smtClean="0"/>
              <a:t>sample sizes </a:t>
            </a:r>
            <a:r>
              <a:rPr lang="en-US" dirty="0" smtClean="0"/>
              <a:t>to estimate</a:t>
            </a:r>
            <a:r>
              <a:rPr lang="en-US" dirty="0" smtClean="0"/>
              <a:t> all the </a:t>
            </a:r>
            <a:r>
              <a:rPr lang="en-US" dirty="0" smtClean="0"/>
              <a:t>parameters).</a:t>
            </a:r>
          </a:p>
          <a:p>
            <a:endParaRPr lang="en-US" dirty="0" smtClean="0"/>
          </a:p>
          <a:p>
            <a:r>
              <a:rPr lang="en-US" dirty="0" smtClean="0"/>
              <a:t>We can incorporate all aspects of read length, library size, lane, flow cell in addition to all of the important biological predictors (your treatments).</a:t>
            </a:r>
          </a:p>
          <a:p>
            <a:endParaRPr lang="en-US" dirty="0" smtClean="0"/>
          </a:p>
          <a:p>
            <a:r>
              <a:rPr lang="en-US" dirty="0" smtClean="0"/>
              <a:t>NO </a:t>
            </a:r>
            <a:r>
              <a:rPr lang="en-US" dirty="0" err="1" smtClean="0"/>
              <a:t>t</a:t>
            </a:r>
            <a:r>
              <a:rPr lang="en-US" dirty="0" smtClean="0"/>
              <a:t>-tests for you!!!</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t>Estimating over-dispersion (variance)</a:t>
            </a:r>
            <a:br>
              <a:rPr lang="en-US" dirty="0" smtClean="0"/>
            </a:br>
            <a:r>
              <a:rPr lang="en-US" dirty="0" smtClean="0"/>
              <a:t>(or why programs seemingly doing the same thing give different results)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Variances require lots of data to estimate well (not just for count data)</a:t>
            </a:r>
            <a:endParaRPr lang="en-US" dirty="0"/>
          </a:p>
        </p:txBody>
      </p:sp>
      <p:sp>
        <p:nvSpPr>
          <p:cNvPr id="3" name="Content Placeholder 2"/>
          <p:cNvSpPr>
            <a:spLocks noGrp="1"/>
          </p:cNvSpPr>
          <p:nvPr>
            <p:ph idx="1"/>
          </p:nvPr>
        </p:nvSpPr>
        <p:spPr/>
        <p:txBody>
          <a:bodyPr/>
          <a:lstStyle/>
          <a:p>
            <a:r>
              <a:rPr lang="en-US" dirty="0" smtClean="0"/>
              <a:t>It turns out that to estimate variances, you need a lot more replication than you do for means.</a:t>
            </a:r>
          </a:p>
          <a:p>
            <a:r>
              <a:rPr lang="en-US" dirty="0" smtClean="0"/>
              <a:t>However most RNA-</a:t>
            </a:r>
            <a:r>
              <a:rPr lang="en-US" dirty="0" err="1" smtClean="0"/>
              <a:t>seq</a:t>
            </a:r>
            <a:r>
              <a:rPr lang="en-US" dirty="0" smtClean="0"/>
              <a:t> experiments still have small numbers of biological replicates.</a:t>
            </a:r>
          </a:p>
          <a:p>
            <a:r>
              <a:rPr lang="en-US" dirty="0" smtClean="0"/>
              <a:t>So how to go about estimating variances?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4925" y="2444258"/>
            <a:ext cx="8229600" cy="1143000"/>
          </a:xfrm>
        </p:spPr>
        <p:txBody>
          <a:bodyPr>
            <a:normAutofit fontScale="90000"/>
          </a:bodyPr>
          <a:lstStyle/>
          <a:p>
            <a:r>
              <a:rPr lang="en-US" dirty="0" smtClean="0"/>
              <a:t>Take home </a:t>
            </a:r>
            <a:r>
              <a:rPr lang="en-US" dirty="0" smtClean="0"/>
              <a:t>message (from me):</a:t>
            </a:r>
            <a:r>
              <a:rPr lang="en-US" dirty="0" smtClean="0"/>
              <a:t/>
            </a:r>
            <a:br>
              <a:rPr lang="en-US" dirty="0" smtClean="0"/>
            </a:br>
            <a:r>
              <a:rPr lang="en-US" dirty="0" smtClean="0"/>
              <a:t>Actual counts should be used as input for differential expression analysis, not (</a:t>
            </a:r>
            <a:r>
              <a:rPr lang="en-US" dirty="0" err="1" smtClean="0"/>
              <a:t>pre)scaled</a:t>
            </a:r>
            <a:r>
              <a:rPr lang="en-US" dirty="0" smtClean="0"/>
              <a:t> measures.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sample sizes are large (within and between treatments).</a:t>
            </a:r>
            <a:endParaRPr lang="en-US" dirty="0"/>
          </a:p>
        </p:txBody>
      </p:sp>
      <p:sp>
        <p:nvSpPr>
          <p:cNvPr id="3" name="Content Placeholder 2"/>
          <p:cNvSpPr>
            <a:spLocks noGrp="1"/>
          </p:cNvSpPr>
          <p:nvPr>
            <p:ph idx="1"/>
          </p:nvPr>
        </p:nvSpPr>
        <p:spPr/>
        <p:txBody>
          <a:bodyPr/>
          <a:lstStyle/>
          <a:p>
            <a:r>
              <a:rPr lang="en-US" dirty="0" smtClean="0"/>
              <a:t>Most methods do well (based on NB, quasi-P or non-parametric approaches).</a:t>
            </a:r>
          </a:p>
          <a:p>
            <a:endParaRPr lang="en-US" dirty="0" smtClean="0"/>
          </a:p>
          <a:p>
            <a:r>
              <a:rPr lang="en-US" dirty="0" smtClean="0"/>
              <a:t>They can model individual level variances (and potentially can use resampling approaches to avoid having to make parametric assumptions).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if sample sizes (in terms of biological replication) is small.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Then we have a problem.</a:t>
            </a:r>
          </a:p>
          <a:p>
            <a:r>
              <a:rPr lang="en-US" dirty="0" smtClean="0"/>
              <a:t>This is where the software really tends to differ, as they </a:t>
            </a:r>
            <a:r>
              <a:rPr lang="en-US" b="1" i="1" dirty="0" smtClean="0"/>
              <a:t>all</a:t>
            </a:r>
            <a:r>
              <a:rPr lang="en-US" dirty="0" smtClean="0"/>
              <a:t> make</a:t>
            </a:r>
            <a:r>
              <a:rPr lang="en-US" dirty="0" smtClean="0"/>
              <a:t> (different) </a:t>
            </a:r>
            <a:r>
              <a:rPr lang="en-US" dirty="0" smtClean="0"/>
              <a:t>assumptions about </a:t>
            </a:r>
            <a:r>
              <a:rPr lang="en-US" dirty="0" smtClean="0"/>
              <a:t>the uncertainty in counts, mean-variance relationships, </a:t>
            </a:r>
            <a:r>
              <a:rPr lang="en-US" dirty="0" smtClean="0"/>
              <a:t>and how best to model</a:t>
            </a:r>
            <a:r>
              <a:rPr lang="en-US" dirty="0" smtClean="0"/>
              <a:t> </a:t>
            </a:r>
            <a:r>
              <a:rPr lang="en-US" dirty="0" smtClean="0"/>
              <a:t>such effects</a:t>
            </a:r>
            <a:r>
              <a:rPr lang="en-US" dirty="0" smtClean="0"/>
              <a:t>.</a:t>
            </a:r>
            <a:endParaRPr lang="en-US" dirty="0" smtClean="0"/>
          </a:p>
          <a:p>
            <a:endParaRPr lang="en-US" dirty="0" smtClean="0"/>
          </a:p>
          <a:p>
            <a:r>
              <a:rPr lang="en-US" dirty="0" smtClean="0"/>
              <a:t>In particular </a:t>
            </a:r>
            <a:r>
              <a:rPr lang="en-US" dirty="0" err="1" smtClean="0"/>
              <a:t>edgeR</a:t>
            </a:r>
            <a:r>
              <a:rPr lang="en-US" dirty="0" smtClean="0"/>
              <a:t> and </a:t>
            </a:r>
            <a:r>
              <a:rPr lang="en-US" dirty="0" err="1" smtClean="0"/>
              <a:t>DEseq</a:t>
            </a:r>
            <a:r>
              <a:rPr lang="en-US" dirty="0" smtClean="0"/>
              <a:t> use some methods to borrow information across genes (and have options to change this process).</a:t>
            </a:r>
          </a:p>
          <a:p>
            <a:r>
              <a:rPr lang="en-US" dirty="0" smtClean="0"/>
              <a:t>This can dramatically change the results.</a:t>
            </a:r>
            <a:endParaRPr lang="en-US" dirty="0"/>
          </a:p>
        </p:txBody>
      </p:sp>
      <p:sp>
        <p:nvSpPr>
          <p:cNvPr id="4" name="Rectangle 3"/>
          <p:cNvSpPr/>
          <p:nvPr/>
        </p:nvSpPr>
        <p:spPr>
          <a:xfrm>
            <a:off x="0" y="6211669"/>
            <a:ext cx="4572000" cy="646331"/>
          </a:xfrm>
          <a:prstGeom prst="rect">
            <a:avLst/>
          </a:prstGeom>
        </p:spPr>
        <p:txBody>
          <a:bodyPr>
            <a:spAutoFit/>
          </a:bodyPr>
          <a:lstStyle/>
          <a:p>
            <a:r>
              <a:rPr lang="en-US" sz="1200" dirty="0" smtClean="0"/>
              <a:t>Anders, S., &amp; Huber, W. (2010). Differential expression analysis for sequence count data. Genome Biology, 11(10), R106. doi:10.1186/gb-2010-11-10-r106</a:t>
            </a:r>
            <a:endParaRPr lang="en-US" sz="1200" dirty="0"/>
          </a:p>
        </p:txBody>
      </p:sp>
      <p:sp>
        <p:nvSpPr>
          <p:cNvPr id="5" name="TextBox 4"/>
          <p:cNvSpPr txBox="1"/>
          <p:nvPr/>
        </p:nvSpPr>
        <p:spPr>
          <a:xfrm>
            <a:off x="6076543" y="6211669"/>
            <a:ext cx="3067457" cy="553998"/>
          </a:xfrm>
          <a:prstGeom prst="rect">
            <a:avLst/>
          </a:prstGeom>
          <a:noFill/>
        </p:spPr>
        <p:txBody>
          <a:bodyPr wrap="square" rtlCol="0">
            <a:spAutoFit/>
          </a:bodyPr>
          <a:lstStyle/>
          <a:p>
            <a:r>
              <a:rPr lang="en-US" sz="1000" dirty="0" smtClean="0"/>
              <a:t>Anders et al (2013). Count-based differential expression analysis of RNA sequencing data using R and </a:t>
            </a:r>
            <a:r>
              <a:rPr lang="en-US" sz="1000" dirty="0" err="1" smtClean="0"/>
              <a:t>Bioconductor</a:t>
            </a:r>
            <a:r>
              <a:rPr lang="en-US" sz="1000" dirty="0" smtClean="0"/>
              <a:t>. Nature Protocols, 8(9), 1765–1786</a:t>
            </a:r>
            <a:endParaRPr lang="en-US" sz="1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80289" y="6457890"/>
            <a:ext cx="8206511" cy="400110"/>
          </a:xfrm>
          <a:prstGeom prst="rect">
            <a:avLst/>
          </a:prstGeom>
          <a:noFill/>
        </p:spPr>
        <p:txBody>
          <a:bodyPr wrap="square" rtlCol="0">
            <a:spAutoFit/>
          </a:bodyPr>
          <a:lstStyle/>
          <a:p>
            <a:r>
              <a:rPr lang="en-US" sz="1000" dirty="0" smtClean="0"/>
              <a:t>Yu et al  (2013). Shrinkage estimation of dispersion in Negative Binomial models for RNA-</a:t>
            </a:r>
            <a:r>
              <a:rPr lang="en-US" sz="1000" dirty="0" err="1" smtClean="0"/>
              <a:t>seq</a:t>
            </a:r>
            <a:r>
              <a:rPr lang="en-US" sz="1000" dirty="0" smtClean="0"/>
              <a:t> experiments with small sample size. </a:t>
            </a:r>
            <a:r>
              <a:rPr lang="en-US" sz="1000" i="1" dirty="0" smtClean="0"/>
              <a:t>Bioinformatics, 29(10), 1275–1282. </a:t>
            </a:r>
            <a:endParaRPr lang="en-US" sz="1000" dirty="0"/>
          </a:p>
        </p:txBody>
      </p:sp>
      <p:pic>
        <p:nvPicPr>
          <p:cNvPr id="5" name="Picture 4" descr="Yu.tiff"/>
          <p:cNvPicPr>
            <a:picLocks noChangeAspect="1"/>
          </p:cNvPicPr>
          <p:nvPr/>
        </p:nvPicPr>
        <p:blipFill>
          <a:blip r:embed="rId2"/>
          <a:stretch>
            <a:fillRect/>
          </a:stretch>
        </p:blipFill>
        <p:spPr>
          <a:xfrm>
            <a:off x="590823" y="512923"/>
            <a:ext cx="8095977" cy="4999913"/>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nders2.tiff"/>
          <p:cNvPicPr>
            <a:picLocks noChangeAspect="1"/>
          </p:cNvPicPr>
          <p:nvPr/>
        </p:nvPicPr>
        <p:blipFill>
          <a:blip r:embed="rId2"/>
          <a:stretch>
            <a:fillRect/>
          </a:stretch>
        </p:blipFill>
        <p:spPr>
          <a:xfrm>
            <a:off x="0" y="0"/>
            <a:ext cx="9144000" cy="5770375"/>
          </a:xfrm>
          <a:prstGeom prst="rect">
            <a:avLst/>
          </a:prstGeom>
        </p:spPr>
      </p:pic>
      <p:sp>
        <p:nvSpPr>
          <p:cNvPr id="5" name="TextBox 4"/>
          <p:cNvSpPr txBox="1"/>
          <p:nvPr/>
        </p:nvSpPr>
        <p:spPr>
          <a:xfrm>
            <a:off x="407332" y="6565947"/>
            <a:ext cx="2401807" cy="369332"/>
          </a:xfrm>
          <a:prstGeom prst="rect">
            <a:avLst/>
          </a:prstGeom>
          <a:noFill/>
        </p:spPr>
        <p:txBody>
          <a:bodyPr wrap="none" rtlCol="0">
            <a:spAutoFit/>
          </a:bodyPr>
          <a:lstStyle/>
          <a:p>
            <a:r>
              <a:rPr lang="en-US" dirty="0" smtClean="0"/>
              <a:t>Anders and Huber 2010</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think about this.</a:t>
            </a:r>
            <a:endParaRPr lang="en-US" dirty="0"/>
          </a:p>
        </p:txBody>
      </p:sp>
      <p:sp>
        <p:nvSpPr>
          <p:cNvPr id="4" name="TextBox 3"/>
          <p:cNvSpPr txBox="1"/>
          <p:nvPr/>
        </p:nvSpPr>
        <p:spPr>
          <a:xfrm>
            <a:off x="457200" y="6453171"/>
            <a:ext cx="5545546" cy="646331"/>
          </a:xfrm>
          <a:prstGeom prst="rect">
            <a:avLst/>
          </a:prstGeom>
          <a:noFill/>
        </p:spPr>
        <p:txBody>
          <a:bodyPr wrap="none" rtlCol="0">
            <a:spAutoFit/>
          </a:bodyPr>
          <a:lstStyle/>
          <a:p>
            <a:r>
              <a:rPr lang="en-US" dirty="0" smtClean="0"/>
              <a:t>Love, Huber &amp; Anders 2014 </a:t>
            </a:r>
            <a:r>
              <a:rPr lang="en-US" dirty="0" err="1" smtClean="0"/>
              <a:t>BioRXiV</a:t>
            </a:r>
            <a:r>
              <a:rPr lang="en-US" dirty="0" smtClean="0"/>
              <a:t> </a:t>
            </a:r>
            <a:r>
              <a:rPr lang="en-US" dirty="0" err="1" smtClean="0"/>
              <a:t>doi</a:t>
            </a:r>
            <a:r>
              <a:rPr lang="en-US" dirty="0" smtClean="0"/>
              <a:t>: 10.1101/002832 </a:t>
            </a:r>
          </a:p>
          <a:p>
            <a:endParaRPr lang="en-US" dirty="0"/>
          </a:p>
        </p:txBody>
      </p:sp>
      <p:pic>
        <p:nvPicPr>
          <p:cNvPr id="5" name="Picture 4" descr="Love.tiff"/>
          <p:cNvPicPr>
            <a:picLocks noChangeAspect="1"/>
          </p:cNvPicPr>
          <p:nvPr/>
        </p:nvPicPr>
        <p:blipFill>
          <a:blip r:embed="rId2"/>
          <a:srcRect l="2911" t="7529" b="5326"/>
          <a:stretch>
            <a:fillRect/>
          </a:stretch>
        </p:blipFill>
        <p:spPr>
          <a:xfrm>
            <a:off x="1617367" y="1200868"/>
            <a:ext cx="5155393" cy="5053556"/>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 also “shrink” estimates based on over-dispersion…. </a:t>
            </a:r>
            <a:endParaRPr lang="en-US" dirty="0"/>
          </a:p>
        </p:txBody>
      </p:sp>
      <p:pic>
        <p:nvPicPr>
          <p:cNvPr id="4" name="Content Placeholder 3" descr="Love2.tiff"/>
          <p:cNvPicPr>
            <a:picLocks noGrp="1" noChangeAspect="1"/>
          </p:cNvPicPr>
          <p:nvPr>
            <p:ph idx="1"/>
          </p:nvPr>
        </p:nvPicPr>
        <p:blipFill>
          <a:blip r:embed="rId2"/>
          <a:srcRect l="-48371" r="-48371"/>
          <a:stretch>
            <a:fillRect/>
          </a:stretch>
        </p:blip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a:t>
            </a:r>
            <a:endParaRPr lang="en-US" dirty="0"/>
          </a:p>
        </p:txBody>
      </p:sp>
      <p:sp>
        <p:nvSpPr>
          <p:cNvPr id="3" name="Content Placeholder 2"/>
          <p:cNvSpPr>
            <a:spLocks noGrp="1"/>
          </p:cNvSpPr>
          <p:nvPr>
            <p:ph idx="1"/>
          </p:nvPr>
        </p:nvSpPr>
        <p:spPr/>
        <p:txBody>
          <a:bodyPr/>
          <a:lstStyle/>
          <a:p>
            <a:r>
              <a:rPr lang="en-US" dirty="0" smtClean="0"/>
              <a:t>With small sample sizes, the methods use different approaches to get gene-wise over-dispersion (based on all data).</a:t>
            </a:r>
          </a:p>
          <a:p>
            <a:endParaRPr lang="en-US" dirty="0" smtClean="0"/>
          </a:p>
          <a:p>
            <a:r>
              <a:rPr lang="en-US" dirty="0" err="1" smtClean="0"/>
              <a:t>EdgeR</a:t>
            </a:r>
            <a:r>
              <a:rPr lang="en-US" dirty="0" smtClean="0"/>
              <a:t> is more powerful (more significant hits) than DGE generally. But much more susceptible to false positives due to outliers.</a:t>
            </a:r>
          </a:p>
          <a:p>
            <a:r>
              <a:rPr lang="en-US" dirty="0" smtClean="0"/>
              <a:t>DGE2 “should” be somewhere in the middle.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Biological replication gives far more statistical power than increased sequencing depth within a biological sample!!!!</a:t>
            </a:r>
            <a:endParaRPr lang="en-US" sz="3200" dirty="0"/>
          </a:p>
        </p:txBody>
      </p:sp>
      <p:sp>
        <p:nvSpPr>
          <p:cNvPr id="3" name="Content Placeholder 2"/>
          <p:cNvSpPr>
            <a:spLocks noGrp="1"/>
          </p:cNvSpPr>
          <p:nvPr>
            <p:ph idx="1"/>
          </p:nvPr>
        </p:nvSpPr>
        <p:spPr>
          <a:xfrm>
            <a:off x="457200" y="2312457"/>
            <a:ext cx="8229600" cy="3813706"/>
          </a:xfrm>
        </p:spPr>
        <p:txBody>
          <a:bodyPr>
            <a:normAutofit fontScale="85000" lnSpcReduction="20000"/>
          </a:bodyPr>
          <a:lstStyle/>
          <a:p>
            <a:r>
              <a:rPr lang="en-US" dirty="0" smtClean="0"/>
              <a:t>Sequencing (and library prep) costs are still sufficiently expensive that most experiments use small numbers of biological replicates.</a:t>
            </a:r>
          </a:p>
          <a:p>
            <a:r>
              <a:rPr lang="en-US" dirty="0" smtClean="0"/>
              <a:t>Given the additional costs of library costs (~225$/sample at our facility), many folks go for increased depth instead of more samples.</a:t>
            </a:r>
          </a:p>
          <a:p>
            <a:r>
              <a:rPr lang="en-US" dirty="0" smtClean="0"/>
              <a:t>For a given level of sequencing depth (total) for a treatment, it is far better to go for more biological replicates, each at lower sequencing depth (rather than fewer replicated at higher sequencing depth).</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409"/>
            <a:ext cx="8229600" cy="1143000"/>
          </a:xfrm>
        </p:spPr>
        <p:txBody>
          <a:bodyPr>
            <a:noAutofit/>
          </a:bodyPr>
          <a:lstStyle/>
          <a:p>
            <a:r>
              <a:rPr lang="en-US" sz="2800" dirty="0" smtClean="0"/>
              <a:t>Biological replication gives far more statistical power than increased sequencing depth within a biological sample!!!!</a:t>
            </a:r>
            <a:endParaRPr lang="en-US" sz="2800" dirty="0"/>
          </a:p>
        </p:txBody>
      </p:sp>
      <p:pic>
        <p:nvPicPr>
          <p:cNvPr id="5" name="Picture 4" descr="Robles.tiff"/>
          <p:cNvPicPr>
            <a:picLocks noChangeAspect="1"/>
          </p:cNvPicPr>
          <p:nvPr/>
        </p:nvPicPr>
        <p:blipFill>
          <a:blip r:embed="rId2"/>
          <a:stretch>
            <a:fillRect/>
          </a:stretch>
        </p:blipFill>
        <p:spPr>
          <a:xfrm>
            <a:off x="0" y="1658810"/>
            <a:ext cx="9144000" cy="4469153"/>
          </a:xfrm>
          <a:prstGeom prst="rect">
            <a:avLst/>
          </a:prstGeom>
        </p:spPr>
      </p:pic>
      <p:sp>
        <p:nvSpPr>
          <p:cNvPr id="6" name="TextBox 5"/>
          <p:cNvSpPr txBox="1"/>
          <p:nvPr/>
        </p:nvSpPr>
        <p:spPr>
          <a:xfrm>
            <a:off x="6843139" y="6127963"/>
            <a:ext cx="1843661" cy="369332"/>
          </a:xfrm>
          <a:prstGeom prst="rect">
            <a:avLst/>
          </a:prstGeom>
          <a:noFill/>
        </p:spPr>
        <p:txBody>
          <a:bodyPr wrap="none" rtlCol="0">
            <a:spAutoFit/>
          </a:bodyPr>
          <a:lstStyle/>
          <a:p>
            <a:r>
              <a:rPr lang="en-US" dirty="0" smtClean="0"/>
              <a:t>Robles et al. 2012</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4925" y="1301258"/>
            <a:ext cx="8229600" cy="1143000"/>
          </a:xfrm>
        </p:spPr>
        <p:txBody>
          <a:bodyPr>
            <a:normAutofit fontScale="90000"/>
          </a:bodyPr>
          <a:lstStyle/>
          <a:p>
            <a:pPr algn="l"/>
            <a:r>
              <a:rPr lang="en-US" dirty="0" smtClean="0">
                <a:solidFill>
                  <a:schemeClr val="bg1">
                    <a:lumMod val="75000"/>
                  </a:schemeClr>
                </a:solidFill>
              </a:rPr>
              <a:t>Take home message:</a:t>
            </a:r>
            <a:r>
              <a:rPr lang="en-US" dirty="0" smtClean="0">
                <a:solidFill>
                  <a:schemeClr val="bg1">
                    <a:lumMod val="75000"/>
                  </a:schemeClr>
                </a:solidFill>
              </a:rPr>
              <a:t/>
            </a:r>
            <a:br>
              <a:rPr lang="en-US" dirty="0" smtClean="0">
                <a:solidFill>
                  <a:schemeClr val="bg1">
                    <a:lumMod val="75000"/>
                  </a:schemeClr>
                </a:solidFill>
              </a:rPr>
            </a:br>
            <a:r>
              <a:rPr lang="en-US" dirty="0" smtClean="0"/>
              <a:t/>
            </a:r>
            <a:br>
              <a:rPr lang="en-US" dirty="0" smtClean="0"/>
            </a:br>
            <a:r>
              <a:rPr lang="en-US" dirty="0" smtClean="0"/>
              <a:t/>
            </a:r>
            <a:br>
              <a:rPr lang="en-US" dirty="0" smtClean="0"/>
            </a:br>
            <a:r>
              <a:rPr lang="en-US" dirty="0" smtClean="0"/>
              <a:t>BUT: Not everyone agrees with this approach though. Nor with my arguments about counting.</a:t>
            </a:r>
            <a:br>
              <a:rPr lang="en-US" dirty="0" smtClean="0"/>
            </a:br>
            <a:r>
              <a:rPr lang="en-US" dirty="0" smtClean="0"/>
              <a:t/>
            </a:r>
            <a:br>
              <a:rPr lang="en-US" dirty="0" smtClean="0"/>
            </a:br>
            <a:r>
              <a:rPr lang="en-US" dirty="0" err="1" smtClean="0"/>
              <a:t>Lior</a:t>
            </a:r>
            <a:r>
              <a:rPr lang="en-US" dirty="0" smtClean="0"/>
              <a:t> </a:t>
            </a:r>
            <a:r>
              <a:rPr lang="en-US" dirty="0" err="1" smtClean="0"/>
              <a:t>Patcher’s</a:t>
            </a:r>
            <a:r>
              <a:rPr lang="en-US" dirty="0" smtClean="0"/>
              <a:t> blog is a good place to watch the debate. </a:t>
            </a:r>
            <a:br>
              <a:rPr lang="en-US" dirty="0" smtClean="0"/>
            </a:br>
            <a:r>
              <a:rPr lang="en-US" dirty="0" smtClean="0"/>
              <a:t>Also check out some comments in the vignette and paper on </a:t>
            </a:r>
            <a:r>
              <a:rPr lang="en-US" dirty="0" err="1" smtClean="0"/>
              <a:t>limma/voom</a:t>
            </a:r>
            <a:r>
              <a:rPr lang="en-US" dirty="0" smtClean="0"/>
              <a:t>.</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the methods compare in simulation?</a:t>
            </a:r>
            <a:endParaRPr lang="en-US" dirty="0"/>
          </a:p>
        </p:txBody>
      </p:sp>
      <p:pic>
        <p:nvPicPr>
          <p:cNvPr id="4" name="Picture 3" descr="KvamFig1.tiff"/>
          <p:cNvPicPr>
            <a:picLocks noChangeAspect="1"/>
          </p:cNvPicPr>
          <p:nvPr/>
        </p:nvPicPr>
        <p:blipFill>
          <a:blip r:embed="rId2"/>
          <a:stretch>
            <a:fillRect/>
          </a:stretch>
        </p:blipFill>
        <p:spPr>
          <a:xfrm>
            <a:off x="0" y="1417638"/>
            <a:ext cx="9144000" cy="5144779"/>
          </a:xfrm>
          <a:prstGeom prst="rect">
            <a:avLst/>
          </a:prstGeom>
        </p:spPr>
      </p:pic>
      <p:sp>
        <p:nvSpPr>
          <p:cNvPr id="5" name="TextBox 4"/>
          <p:cNvSpPr txBox="1"/>
          <p:nvPr/>
        </p:nvSpPr>
        <p:spPr>
          <a:xfrm>
            <a:off x="7417671" y="6488668"/>
            <a:ext cx="1726329" cy="369332"/>
          </a:xfrm>
          <a:prstGeom prst="rect">
            <a:avLst/>
          </a:prstGeom>
          <a:noFill/>
        </p:spPr>
        <p:txBody>
          <a:bodyPr wrap="none" rtlCol="0">
            <a:spAutoFit/>
          </a:bodyPr>
          <a:lstStyle/>
          <a:p>
            <a:r>
              <a:rPr lang="en-US" dirty="0" err="1" smtClean="0"/>
              <a:t>Kvam</a:t>
            </a:r>
            <a:r>
              <a:rPr lang="en-US" dirty="0" smtClean="0"/>
              <a:t> et al. 2012</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the methods compare in simulation?</a:t>
            </a:r>
            <a:endParaRPr lang="en-US" dirty="0"/>
          </a:p>
        </p:txBody>
      </p:sp>
      <p:sp>
        <p:nvSpPr>
          <p:cNvPr id="5" name="TextBox 4"/>
          <p:cNvSpPr txBox="1"/>
          <p:nvPr/>
        </p:nvSpPr>
        <p:spPr>
          <a:xfrm>
            <a:off x="7417671" y="6488668"/>
            <a:ext cx="1726329" cy="369332"/>
          </a:xfrm>
          <a:prstGeom prst="rect">
            <a:avLst/>
          </a:prstGeom>
          <a:noFill/>
        </p:spPr>
        <p:txBody>
          <a:bodyPr wrap="none" rtlCol="0">
            <a:spAutoFit/>
          </a:bodyPr>
          <a:lstStyle/>
          <a:p>
            <a:r>
              <a:rPr lang="en-US" dirty="0" err="1" smtClean="0"/>
              <a:t>Kvam</a:t>
            </a:r>
            <a:r>
              <a:rPr lang="en-US" dirty="0" smtClean="0"/>
              <a:t> et al. 2012</a:t>
            </a:r>
            <a:endParaRPr lang="en-US" dirty="0"/>
          </a:p>
        </p:txBody>
      </p:sp>
      <p:pic>
        <p:nvPicPr>
          <p:cNvPr id="6" name="Picture 5" descr="KvamFig2.tiff"/>
          <p:cNvPicPr>
            <a:picLocks noChangeAspect="1"/>
          </p:cNvPicPr>
          <p:nvPr/>
        </p:nvPicPr>
        <p:blipFill>
          <a:blip r:embed="rId2"/>
          <a:stretch>
            <a:fillRect/>
          </a:stretch>
        </p:blipFill>
        <p:spPr>
          <a:xfrm>
            <a:off x="0" y="1018592"/>
            <a:ext cx="9144000" cy="4820816"/>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the methods compare for real data?</a:t>
            </a:r>
            <a:endParaRPr lang="en-US" dirty="0"/>
          </a:p>
        </p:txBody>
      </p:sp>
      <p:sp>
        <p:nvSpPr>
          <p:cNvPr id="5" name="TextBox 4"/>
          <p:cNvSpPr txBox="1"/>
          <p:nvPr/>
        </p:nvSpPr>
        <p:spPr>
          <a:xfrm>
            <a:off x="7417671" y="6488668"/>
            <a:ext cx="1726329" cy="369332"/>
          </a:xfrm>
          <a:prstGeom prst="rect">
            <a:avLst/>
          </a:prstGeom>
          <a:noFill/>
        </p:spPr>
        <p:txBody>
          <a:bodyPr wrap="none" rtlCol="0">
            <a:spAutoFit/>
          </a:bodyPr>
          <a:lstStyle/>
          <a:p>
            <a:r>
              <a:rPr lang="en-US" dirty="0" err="1" smtClean="0"/>
              <a:t>Kvam</a:t>
            </a:r>
            <a:r>
              <a:rPr lang="en-US" dirty="0" smtClean="0"/>
              <a:t> et al. 2012</a:t>
            </a:r>
            <a:endParaRPr lang="en-US" dirty="0"/>
          </a:p>
        </p:txBody>
      </p:sp>
      <p:pic>
        <p:nvPicPr>
          <p:cNvPr id="7" name="Picture 6" descr="KvamFig5.tiff"/>
          <p:cNvPicPr>
            <a:picLocks noChangeAspect="1"/>
          </p:cNvPicPr>
          <p:nvPr/>
        </p:nvPicPr>
        <p:blipFill>
          <a:blip r:embed="rId2"/>
          <a:stretch>
            <a:fillRect/>
          </a:stretch>
        </p:blipFill>
        <p:spPr>
          <a:xfrm>
            <a:off x="2989926" y="1417638"/>
            <a:ext cx="3164148" cy="544036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the methods compare in a different set of simulations?</a:t>
            </a:r>
            <a:endParaRPr lang="en-US" sz="3200" dirty="0"/>
          </a:p>
        </p:txBody>
      </p:sp>
      <p:pic>
        <p:nvPicPr>
          <p:cNvPr id="4" name="Picture 3" descr="Soneson.tiff"/>
          <p:cNvPicPr>
            <a:picLocks noChangeAspect="1"/>
          </p:cNvPicPr>
          <p:nvPr/>
        </p:nvPicPr>
        <p:blipFill>
          <a:blip r:embed="rId2"/>
          <a:stretch>
            <a:fillRect/>
          </a:stretch>
        </p:blipFill>
        <p:spPr>
          <a:xfrm>
            <a:off x="457200" y="1417638"/>
            <a:ext cx="6116587" cy="5319853"/>
          </a:xfrm>
          <a:prstGeom prst="rect">
            <a:avLst/>
          </a:prstGeom>
        </p:spPr>
      </p:pic>
      <p:sp>
        <p:nvSpPr>
          <p:cNvPr id="5" name="TextBox 4"/>
          <p:cNvSpPr txBox="1"/>
          <p:nvPr/>
        </p:nvSpPr>
        <p:spPr>
          <a:xfrm>
            <a:off x="7535092" y="6501417"/>
            <a:ext cx="1502034" cy="369332"/>
          </a:xfrm>
          <a:prstGeom prst="rect">
            <a:avLst/>
          </a:prstGeom>
          <a:noFill/>
        </p:spPr>
        <p:txBody>
          <a:bodyPr wrap="none" rtlCol="0">
            <a:spAutoFit/>
          </a:bodyPr>
          <a:lstStyle/>
          <a:p>
            <a:r>
              <a:rPr lang="en-US" dirty="0" err="1" smtClean="0"/>
              <a:t>Soneson</a:t>
            </a:r>
            <a:r>
              <a:rPr lang="en-US" dirty="0" smtClean="0"/>
              <a:t> 2012</a:t>
            </a:r>
            <a:endParaRPr lang="en-US" dirty="0"/>
          </a:p>
        </p:txBody>
      </p:sp>
      <p:sp>
        <p:nvSpPr>
          <p:cNvPr id="6" name="TextBox 5"/>
          <p:cNvSpPr txBox="1"/>
          <p:nvPr/>
        </p:nvSpPr>
        <p:spPr>
          <a:xfrm>
            <a:off x="7051710" y="1990230"/>
            <a:ext cx="1837820" cy="1754327"/>
          </a:xfrm>
          <a:prstGeom prst="rect">
            <a:avLst/>
          </a:prstGeom>
          <a:noFill/>
        </p:spPr>
        <p:txBody>
          <a:bodyPr wrap="square" rtlCol="0">
            <a:spAutoFit/>
          </a:bodyPr>
          <a:lstStyle/>
          <a:p>
            <a:r>
              <a:rPr lang="en-US" dirty="0" smtClean="0"/>
              <a:t>Will explain </a:t>
            </a:r>
          </a:p>
          <a:p>
            <a:r>
              <a:rPr lang="en-US" dirty="0" smtClean="0"/>
              <a:t>ROC (receiver operator curves) and the area under curves on board.</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expression (subset, see my </a:t>
            </a:r>
            <a:r>
              <a:rPr lang="en-US" dirty="0" err="1" smtClean="0"/>
              <a:t>github</a:t>
            </a:r>
            <a:r>
              <a:rPr lang="en-US" dirty="0" smtClean="0"/>
              <a:t> page)</a:t>
            </a:r>
            <a:endParaRPr lang="en-US" dirty="0"/>
          </a:p>
        </p:txBody>
      </p:sp>
      <p:sp>
        <p:nvSpPr>
          <p:cNvPr id="3" name="Content Placeholder 2"/>
          <p:cNvSpPr>
            <a:spLocks noGrp="1"/>
          </p:cNvSpPr>
          <p:nvPr>
            <p:ph idx="1"/>
          </p:nvPr>
        </p:nvSpPr>
        <p:spPr/>
        <p:txBody>
          <a:bodyPr>
            <a:normAutofit lnSpcReduction="10000"/>
          </a:bodyPr>
          <a:lstStyle/>
          <a:p>
            <a:r>
              <a:rPr lang="en-US" dirty="0" err="1" smtClean="0"/>
              <a:t>DEseq</a:t>
            </a:r>
            <a:r>
              <a:rPr lang="en-US" dirty="0" smtClean="0"/>
              <a:t> </a:t>
            </a:r>
            <a:r>
              <a:rPr lang="en-US" sz="1200" dirty="0" smtClean="0"/>
              <a:t>(</a:t>
            </a:r>
            <a:r>
              <a:rPr lang="en-US" sz="1200" dirty="0" smtClean="0">
                <a:hlinkClick r:id="rId2"/>
              </a:rPr>
              <a:t>http://www.ncbi.nlm.nih.gov/pubmed/20979621</a:t>
            </a:r>
            <a:r>
              <a:rPr lang="en-US" dirty="0" smtClean="0"/>
              <a:t>)</a:t>
            </a:r>
          </a:p>
          <a:p>
            <a:r>
              <a:rPr lang="en-US" dirty="0" smtClean="0"/>
              <a:t>DeSeq2</a:t>
            </a:r>
          </a:p>
          <a:p>
            <a:r>
              <a:rPr lang="en-US" dirty="0" err="1" smtClean="0"/>
              <a:t>Limma/voom</a:t>
            </a:r>
            <a:endParaRPr lang="en-US" dirty="0" smtClean="0"/>
          </a:p>
          <a:p>
            <a:r>
              <a:rPr lang="en-US" dirty="0" smtClean="0"/>
              <a:t>EDGE-R</a:t>
            </a:r>
          </a:p>
          <a:p>
            <a:r>
              <a:rPr lang="en-US" dirty="0" smtClean="0"/>
              <a:t>Sailfish (</a:t>
            </a:r>
            <a:r>
              <a:rPr lang="en-US" dirty="0" err="1" smtClean="0"/>
              <a:t>kmer</a:t>
            </a:r>
            <a:r>
              <a:rPr lang="en-US" dirty="0" smtClean="0"/>
              <a:t> approach)</a:t>
            </a:r>
          </a:p>
          <a:p>
            <a:r>
              <a:rPr lang="en-US" dirty="0" err="1" smtClean="0"/>
              <a:t>EBseq</a:t>
            </a:r>
            <a:r>
              <a:rPr lang="en-US" dirty="0" smtClean="0"/>
              <a:t> (RSEM/</a:t>
            </a:r>
            <a:r>
              <a:rPr lang="en-US" dirty="0" err="1" smtClean="0"/>
              <a:t>EBseq</a:t>
            </a:r>
            <a:r>
              <a:rPr lang="en-US" dirty="0" smtClean="0"/>
              <a:t>)</a:t>
            </a:r>
          </a:p>
          <a:p>
            <a:r>
              <a:rPr lang="en-US" dirty="0" smtClean="0"/>
              <a:t>Beers simulation </a:t>
            </a:r>
            <a:r>
              <a:rPr lang="en-US" dirty="0" err="1" smtClean="0"/>
              <a:t>pipeline(</a:t>
            </a:r>
            <a:r>
              <a:rPr lang="en-US" sz="1200" dirty="0" err="1" smtClean="0">
                <a:hlinkClick r:id="rId3"/>
              </a:rPr>
              <a:t>http://www.cbil.upenn.edu/BEERS</a:t>
            </a:r>
            <a:r>
              <a:rPr lang="en-US" sz="1200" dirty="0" smtClean="0">
                <a:hlinkClick r:id="rId3"/>
              </a:rPr>
              <a:t>/</a:t>
            </a:r>
            <a:r>
              <a:rPr lang="en-US" dirty="0" smtClean="0"/>
              <a:t>)</a:t>
            </a:r>
          </a:p>
          <a:p>
            <a:r>
              <a:rPr lang="en-US" dirty="0" err="1" smtClean="0"/>
              <a:t>DEXseq</a:t>
            </a:r>
            <a:r>
              <a:rPr lang="en-US" dirty="0" smtClean="0"/>
              <a:t> (</a:t>
            </a:r>
            <a:r>
              <a:rPr lang="en-US" sz="1200" dirty="0" smtClean="0"/>
              <a:t>http://</a:t>
            </a:r>
            <a:r>
              <a:rPr lang="en-US" sz="1200" dirty="0" err="1" smtClean="0"/>
              <a:t>bioconductor.org/packages/release/bioc/html/DEXSeq.html</a:t>
            </a:r>
            <a:r>
              <a:rPr lang="en-US" dirty="0" smtClean="0"/>
              <a:t>)</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200" dirty="0" smtClean="0"/>
              <a:t>Robles, J. A., </a:t>
            </a:r>
            <a:r>
              <a:rPr lang="en-US" sz="1200" dirty="0" err="1" smtClean="0"/>
              <a:t>Qureshi</a:t>
            </a:r>
            <a:r>
              <a:rPr lang="en-US" sz="1200" dirty="0" smtClean="0"/>
              <a:t>, S. E., Stephen, S. J., Wilson, S. R., Burden, C. J., &amp; Taylor, J. M. (2012). Efficient experimental design and analysis strategies for the detection of differential expression using RNA-Sequencing. BMC Genomics, 13, 484. doi:10.1186/1471-2164-13-484</a:t>
            </a:r>
          </a:p>
          <a:p>
            <a:endParaRPr lang="en-US" sz="1200" dirty="0" smtClean="0"/>
          </a:p>
          <a:p>
            <a:r>
              <a:rPr lang="en-US" sz="1200" dirty="0" smtClean="0"/>
              <a:t>Bullard, J. H., </a:t>
            </a:r>
            <a:r>
              <a:rPr lang="en-US" sz="1200" dirty="0" err="1" smtClean="0"/>
              <a:t>Purdom</a:t>
            </a:r>
            <a:r>
              <a:rPr lang="en-US" sz="1200" dirty="0" smtClean="0"/>
              <a:t>, E., Hansen, K. D., &amp; </a:t>
            </a:r>
            <a:r>
              <a:rPr lang="en-US" sz="1200" dirty="0" err="1" smtClean="0"/>
              <a:t>Dudoit</a:t>
            </a:r>
            <a:r>
              <a:rPr lang="en-US" sz="1200" dirty="0" smtClean="0"/>
              <a:t>, S. (2010). Evaluation of statistical methods for normalization and differential expression in mRNA-</a:t>
            </a:r>
            <a:r>
              <a:rPr lang="en-US" sz="1200" dirty="0" err="1" smtClean="0"/>
              <a:t>Seq</a:t>
            </a:r>
            <a:r>
              <a:rPr lang="en-US" sz="1200" dirty="0" smtClean="0"/>
              <a:t> experiments. BMC Bioinformatics, 11, 94. doi:10.1186/1471-2105-11-94</a:t>
            </a:r>
          </a:p>
          <a:p>
            <a:endParaRPr lang="en-US" sz="1200" dirty="0" smtClean="0"/>
          </a:p>
          <a:p>
            <a:r>
              <a:rPr lang="en-US" sz="1200" dirty="0" err="1" smtClean="0"/>
              <a:t>Kvam</a:t>
            </a:r>
            <a:r>
              <a:rPr lang="en-US" sz="1200" dirty="0" smtClean="0"/>
              <a:t>, V. M., Liu, P., &amp; Si, Y. (2012). A comparison of statistical methods for detecting differentially expressed genes from RNA-</a:t>
            </a:r>
            <a:r>
              <a:rPr lang="en-US" sz="1200" dirty="0" err="1" smtClean="0"/>
              <a:t>seq</a:t>
            </a:r>
            <a:r>
              <a:rPr lang="en-US" sz="1200" dirty="0" smtClean="0"/>
              <a:t> data. American Journal Of Botany, 99(2), 248–256. doi:10.3732/ajb.1100340</a:t>
            </a:r>
          </a:p>
          <a:p>
            <a:endParaRPr lang="en-US" sz="1200" dirty="0" smtClean="0"/>
          </a:p>
          <a:p>
            <a:r>
              <a:rPr lang="en-US" sz="1200" dirty="0" err="1" smtClean="0"/>
              <a:t>Soneson</a:t>
            </a:r>
            <a:r>
              <a:rPr lang="en-US" sz="1200" dirty="0" smtClean="0"/>
              <a:t>, C., &amp; </a:t>
            </a:r>
            <a:r>
              <a:rPr lang="en-US" sz="1200" dirty="0" err="1" smtClean="0"/>
              <a:t>Delorenzi</a:t>
            </a:r>
            <a:r>
              <a:rPr lang="en-US" sz="1200" dirty="0" smtClean="0"/>
              <a:t>, M. (2013). A comparison of methods for differential expression analysis of RNA-</a:t>
            </a:r>
            <a:r>
              <a:rPr lang="en-US" sz="1200" dirty="0" err="1" smtClean="0"/>
              <a:t>seq</a:t>
            </a:r>
            <a:r>
              <a:rPr lang="en-US" sz="1200" dirty="0" smtClean="0"/>
              <a:t> data. BMC Bioinformatics, 14, 91. doi:10.1186/1471-2105-14-91</a:t>
            </a:r>
          </a:p>
          <a:p>
            <a:endParaRPr lang="en-US" sz="1200" dirty="0" smtClean="0"/>
          </a:p>
          <a:p>
            <a:r>
              <a:rPr lang="en-US" sz="1200" dirty="0" smtClean="0"/>
              <a:t>Wagner, G. P., Kin, K., &amp; Lynch, V. J. (2012). Measurement of mRNA abundance using RNA-</a:t>
            </a:r>
            <a:r>
              <a:rPr lang="en-US" sz="1200" dirty="0" err="1" smtClean="0"/>
              <a:t>seq</a:t>
            </a:r>
            <a:r>
              <a:rPr lang="en-US" sz="1200" dirty="0" smtClean="0"/>
              <a:t> data: RPKM measure is inconsistent among samples. Theory in biosciences = </a:t>
            </a:r>
            <a:r>
              <a:rPr lang="en-US" sz="1200" dirty="0" err="1" smtClean="0"/>
              <a:t>Theorie</a:t>
            </a:r>
            <a:r>
              <a:rPr lang="en-US" sz="1200" dirty="0" smtClean="0"/>
              <a:t> in den </a:t>
            </a:r>
            <a:r>
              <a:rPr lang="en-US" sz="1200" dirty="0" err="1" smtClean="0"/>
              <a:t>Biowissenschaften</a:t>
            </a:r>
            <a:r>
              <a:rPr lang="en-US" sz="1200" dirty="0" smtClean="0"/>
              <a:t>, 131(4), 281–285. doi:10.1007/s12064-012-0162-3</a:t>
            </a:r>
          </a:p>
          <a:p>
            <a:endParaRPr lang="en-US" sz="1200" dirty="0" smtClean="0"/>
          </a:p>
          <a:p>
            <a:r>
              <a:rPr lang="en-US" sz="1200" dirty="0" smtClean="0"/>
              <a:t>Vijay, N., </a:t>
            </a:r>
            <a:r>
              <a:rPr lang="en-US" sz="1200" dirty="0" err="1" smtClean="0"/>
              <a:t>Poelstra</a:t>
            </a:r>
            <a:r>
              <a:rPr lang="en-US" sz="1200" dirty="0" smtClean="0"/>
              <a:t>, J. W., </a:t>
            </a:r>
            <a:r>
              <a:rPr lang="en-US" sz="1200" dirty="0" err="1" smtClean="0"/>
              <a:t>Künstner</a:t>
            </a:r>
            <a:r>
              <a:rPr lang="en-US" sz="1200" dirty="0" smtClean="0"/>
              <a:t>, A., &amp; Wolf, J. B. W. (2012). Challenges and strategies in transcriptome assembly and differential gene expression quantification. A comprehensive in </a:t>
            </a:r>
            <a:r>
              <a:rPr lang="en-US" sz="1200" dirty="0" err="1" smtClean="0"/>
              <a:t>silico</a:t>
            </a:r>
            <a:r>
              <a:rPr lang="en-US" sz="1200" dirty="0" smtClean="0"/>
              <a:t> assessment of RNA-</a:t>
            </a:r>
            <a:r>
              <a:rPr lang="en-US" sz="1200" dirty="0" err="1" smtClean="0"/>
              <a:t>seq</a:t>
            </a:r>
            <a:r>
              <a:rPr lang="en-US" sz="1200" dirty="0" smtClean="0"/>
              <a:t> experiments. Molecular Ecology. doi:10.1111/mec.12014</a:t>
            </a:r>
          </a:p>
          <a:p>
            <a:endParaRPr lang="en-US" sz="1200" dirty="0" smtClean="0"/>
          </a:p>
          <a:p>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RPKM</a:t>
            </a:r>
            <a:endParaRPr lang="en-US" dirty="0"/>
          </a:p>
        </p:txBody>
      </p:sp>
      <p:graphicFrame>
        <p:nvGraphicFramePr>
          <p:cNvPr id="4" name="Object 3"/>
          <p:cNvGraphicFramePr>
            <a:graphicFrameLocks noChangeAspect="1"/>
          </p:cNvGraphicFramePr>
          <p:nvPr/>
        </p:nvGraphicFramePr>
        <p:xfrm>
          <a:off x="1128468" y="1762775"/>
          <a:ext cx="4821482" cy="2332975"/>
        </p:xfrm>
        <a:graphic>
          <a:graphicData uri="http://schemas.openxmlformats.org/presentationml/2006/ole">
            <p:oleObj spid="_x0000_s45058" name="Equation" r:id="rId3" imgW="2755900" imgH="13335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552</TotalTime>
  <Words>4537</Words>
  <Application>Microsoft Macintosh PowerPoint</Application>
  <PresentationFormat>On-screen Show (4:3)</PresentationFormat>
  <Paragraphs>396</Paragraphs>
  <Slides>85</Slides>
  <Notes>17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Equation</vt:lpstr>
      <vt:lpstr>RNA-seq part II: quantification and models for assessing differential expression (at least for some approaches)</vt:lpstr>
      <vt:lpstr>Analysis for DE using RNAseq is getting much faster.</vt:lpstr>
      <vt:lpstr>What we will cover today</vt:lpstr>
      <vt:lpstr>Counting</vt:lpstr>
      <vt:lpstr>Counting</vt:lpstr>
      <vt:lpstr>Seemingly sensible Counting (but ultimately not so useful).</vt:lpstr>
      <vt:lpstr>Take home message (from me): Actual counts should be used as input for differential expression analysis, not (pre)scaled measures.</vt:lpstr>
      <vt:lpstr>Take home message:   BUT: Not everyone agrees with this approach though. Nor with my arguments about counting.  Lior Patcher’s blog is a good place to watch the debate.  Also check out some comments in the vignette and paper on limma/voom.</vt:lpstr>
      <vt:lpstr>RPKM</vt:lpstr>
      <vt:lpstr>Problems with RPKM</vt:lpstr>
      <vt:lpstr>How about Transcripts per million (TPM)</vt:lpstr>
      <vt:lpstr>Normalization (for DE) can be much more complicated in practice</vt:lpstr>
      <vt:lpstr>Normalization (for DE) can be much more complicated in practice</vt:lpstr>
      <vt:lpstr>Counting (and normalizing) in practice</vt:lpstr>
      <vt:lpstr>Take home message: Actual counts should be used as input for differential expression analysis, not (pre)scaled measures.</vt:lpstr>
      <vt:lpstr>Counting fragments to genes, transcripts, exons, kmers..</vt:lpstr>
      <vt:lpstr>Analysis for DE using RNAseq is getting much faster.</vt:lpstr>
      <vt:lpstr>Using kmers as features for counting</vt:lpstr>
      <vt:lpstr>Slide 19</vt:lpstr>
      <vt:lpstr>A bit of background on probability.</vt:lpstr>
      <vt:lpstr>Probability Density vs. Mass function </vt:lpstr>
      <vt:lpstr>Probability Mass function (For discrete distributions, like read counts) </vt:lpstr>
      <vt:lpstr>Probability Density function </vt:lpstr>
      <vt:lpstr>Probability Density function </vt:lpstr>
      <vt:lpstr>Clarifications on continuous distributions.</vt:lpstr>
      <vt:lpstr>Slide 26</vt:lpstr>
      <vt:lpstr>The multitude of probability distributions allow us to to choose those that match our data or theoretical expectations in terms of shape, location, scale.</vt:lpstr>
      <vt:lpstr>Slide 28</vt:lpstr>
      <vt:lpstr>So why do we use them? It’s all about shape and scale!</vt:lpstr>
      <vt:lpstr>Why will it be a better fit?</vt:lpstr>
      <vt:lpstr>Some discrete distributions (leading up to why we may want to use the negative binomial)</vt:lpstr>
      <vt:lpstr>Random variables</vt:lpstr>
      <vt:lpstr>Binomial</vt:lpstr>
      <vt:lpstr>Binomial</vt:lpstr>
      <vt:lpstr>Example</vt:lpstr>
      <vt:lpstr>Slide 36</vt:lpstr>
      <vt:lpstr>Predator species 2 is much hungrier….</vt:lpstr>
      <vt:lpstr>Let’s say we had 100 flies per enclosure, and predator species 3 was really ineffective, p=0.01</vt:lpstr>
      <vt:lpstr>Poisson</vt:lpstr>
      <vt:lpstr>Poisson</vt:lpstr>
      <vt:lpstr>Poisson</vt:lpstr>
      <vt:lpstr>Poisson</vt:lpstr>
      <vt:lpstr>Probability of observing x number of flies on a patch given lambda=0.5 </vt:lpstr>
      <vt:lpstr>What happens as lambda increases?</vt:lpstr>
      <vt:lpstr>Poisson mean and variance</vt:lpstr>
      <vt:lpstr>Slide 46</vt:lpstr>
      <vt:lpstr>Why poisson might not model sequence reads well</vt:lpstr>
      <vt:lpstr>Quasi-poisson</vt:lpstr>
      <vt:lpstr>How about a normal distribution?</vt:lpstr>
      <vt:lpstr>How about a normal distribution?</vt:lpstr>
      <vt:lpstr>How about a normal distribution?</vt:lpstr>
      <vt:lpstr>Quasi-poisson</vt:lpstr>
      <vt:lpstr>Negative binomial</vt:lpstr>
      <vt:lpstr>Negative binomial</vt:lpstr>
      <vt:lpstr>General(ized) linear models</vt:lpstr>
      <vt:lpstr>Continuity of Statistical Approaches</vt:lpstr>
      <vt:lpstr>Generalized linear models</vt:lpstr>
      <vt:lpstr>Continuity of Statistical Approaches</vt:lpstr>
      <vt:lpstr>Generalized Linear Models (GLiM)</vt:lpstr>
      <vt:lpstr>Generalizations of GLM</vt:lpstr>
      <vt:lpstr>What is a link function?</vt:lpstr>
      <vt:lpstr>Poisson Family</vt:lpstr>
      <vt:lpstr>Poisson Family</vt:lpstr>
      <vt:lpstr>Poisson and nb Family</vt:lpstr>
      <vt:lpstr>Methods using nb glm</vt:lpstr>
      <vt:lpstr>Methods using poisson and quasi-poisson</vt:lpstr>
      <vt:lpstr>Why this is useful</vt:lpstr>
      <vt:lpstr>Estimating over-dispersion (variance) (or why programs seemingly doing the same thing give different results)</vt:lpstr>
      <vt:lpstr>Variances require lots of data to estimate well (not just for count data)</vt:lpstr>
      <vt:lpstr>IF sample sizes are large (within and between treatments).</vt:lpstr>
      <vt:lpstr>But if sample sizes (in terms of biological replication) is small.</vt:lpstr>
      <vt:lpstr>Slide 72</vt:lpstr>
      <vt:lpstr>Slide 73</vt:lpstr>
      <vt:lpstr>Let’s think about this.</vt:lpstr>
      <vt:lpstr>We can also “shrink” estimates based on over-dispersion…. </vt:lpstr>
      <vt:lpstr>Take home</vt:lpstr>
      <vt:lpstr>Slide 77</vt:lpstr>
      <vt:lpstr>Biological replication gives far more statistical power than increased sequencing depth within a biological sample!!!!</vt:lpstr>
      <vt:lpstr>Biological replication gives far more statistical power than increased sequencing depth within a biological sample!!!!</vt:lpstr>
      <vt:lpstr>How do the methods compare in simulation?</vt:lpstr>
      <vt:lpstr>How do the methods compare in simulation?</vt:lpstr>
      <vt:lpstr>How do the methods compare for real data?</vt:lpstr>
      <vt:lpstr>How do the methods compare in a different set of simulations?</vt:lpstr>
      <vt:lpstr>Differential expression (subset, see my github page)</vt:lpstr>
      <vt:lpstr>References</vt:lpstr>
    </vt:vector>
  </TitlesOfParts>
  <Company>Michigan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fuck? RNA-seq quantification for differential expression and or splice variant assessment</dc:title>
  <dc:creator>Ian Dworkin</dc:creator>
  <cp:lastModifiedBy>Ian Dworkin</cp:lastModifiedBy>
  <cp:revision>34</cp:revision>
  <dcterms:created xsi:type="dcterms:W3CDTF">2015-08-18T12:34:16Z</dcterms:created>
  <dcterms:modified xsi:type="dcterms:W3CDTF">2015-08-18T13:06:51Z</dcterms:modified>
</cp:coreProperties>
</file>